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PT Sans Narrow"/>
      <p:regular r:id="rId19"/>
      <p:bold r:id="rId20"/>
    </p:embeddedFont>
    <p:embeddedFont>
      <p:font typeface="Lato"/>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529158-8E6B-4788-9135-39E9B517BBA1}">
  <a:tblStyle styleId="{20529158-8E6B-4788-9135-39E9B517BB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3147075-93AA-4D5C-A63F-32ACE9DD7DD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Narrow-bold.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TSansNarrow-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a337d925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7a337d925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419" sz="855">
                <a:solidFill>
                  <a:schemeClr val="dk1"/>
                </a:solidFill>
                <a:latin typeface="Open Sans"/>
                <a:ea typeface="Open Sans"/>
                <a:cs typeface="Open Sans"/>
                <a:sym typeface="Open Sans"/>
              </a:rPr>
              <a:t>Algoritmo Genético:</a:t>
            </a:r>
            <a:endParaRPr b="1" sz="855">
              <a:solidFill>
                <a:schemeClr val="dk1"/>
              </a:solidFill>
              <a:latin typeface="Open Sans"/>
              <a:ea typeface="Open Sans"/>
              <a:cs typeface="Open Sans"/>
              <a:sym typeface="Open Sans"/>
            </a:endParaRPr>
          </a:p>
          <a:p>
            <a:pPr indent="-282928" lvl="0" marL="457200" rtl="0" algn="l">
              <a:lnSpc>
                <a:spcPct val="115000"/>
              </a:lnSpc>
              <a:spcBef>
                <a:spcPts val="1200"/>
              </a:spcBef>
              <a:spcAft>
                <a:spcPts val="0"/>
              </a:spcAft>
              <a:buClr>
                <a:schemeClr val="dk1"/>
              </a:buClr>
              <a:buSzPts val="856"/>
              <a:buFont typeface="Open Sans"/>
              <a:buAutoNum type="arabicPeriod"/>
            </a:pPr>
            <a:r>
              <a:rPr b="1" lang="es-419" sz="855">
                <a:solidFill>
                  <a:schemeClr val="dk1"/>
                </a:solidFill>
                <a:latin typeface="Open Sans"/>
                <a:ea typeface="Open Sans"/>
                <a:cs typeface="Open Sans"/>
                <a:sym typeface="Open Sans"/>
              </a:rPr>
              <a:t>100 Iteraciones, 10 Individuos:</a:t>
            </a:r>
            <a:endParaRPr b="1"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Ganancia Promedio: 8.59</a:t>
            </a:r>
            <a:endParaRPr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Este escenario muestra un bajo rendimiento para ambos algoritmos. </a:t>
            </a:r>
            <a:r>
              <a:rPr lang="es-419" sz="855">
                <a:solidFill>
                  <a:schemeClr val="dk1"/>
                </a:solidFill>
                <a:highlight>
                  <a:schemeClr val="accent5"/>
                </a:highlight>
                <a:latin typeface="Open Sans"/>
                <a:ea typeface="Open Sans"/>
                <a:cs typeface="Open Sans"/>
                <a:sym typeface="Open Sans"/>
              </a:rPr>
              <a:t>Una posible explicación es que 100 iteraciones no sean suficientes para que los algoritmos converjan a soluciones óptimas.</a:t>
            </a:r>
            <a:endParaRPr sz="855">
              <a:solidFill>
                <a:schemeClr val="dk1"/>
              </a:solidFill>
              <a:highlight>
                <a:schemeClr val="accent5"/>
              </a:highlight>
              <a:latin typeface="Open Sans"/>
              <a:ea typeface="Open Sans"/>
              <a:cs typeface="Open Sans"/>
              <a:sym typeface="Open Sans"/>
            </a:endParaRPr>
          </a:p>
          <a:p>
            <a:pPr indent="-282928" lvl="0" marL="457200" rtl="0" algn="l">
              <a:lnSpc>
                <a:spcPct val="115000"/>
              </a:lnSpc>
              <a:spcBef>
                <a:spcPts val="0"/>
              </a:spcBef>
              <a:spcAft>
                <a:spcPts val="0"/>
              </a:spcAft>
              <a:buClr>
                <a:schemeClr val="dk1"/>
              </a:buClr>
              <a:buSzPts val="856"/>
              <a:buFont typeface="Open Sans"/>
              <a:buAutoNum type="arabicPeriod"/>
            </a:pPr>
            <a:r>
              <a:rPr b="1" lang="es-419" sz="855">
                <a:solidFill>
                  <a:schemeClr val="dk1"/>
                </a:solidFill>
                <a:latin typeface="Open Sans"/>
                <a:ea typeface="Open Sans"/>
                <a:cs typeface="Open Sans"/>
                <a:sym typeface="Open Sans"/>
              </a:rPr>
              <a:t>900 Iteraciones, 10 Individuos:</a:t>
            </a:r>
            <a:endParaRPr b="1"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Ganancia Promedio: 8.47</a:t>
            </a:r>
            <a:endParaRPr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Aunque el número de iteraciones aumenta, la ganancia promedio disminuye ligeramente. </a:t>
            </a:r>
            <a:r>
              <a:rPr lang="es-419" sz="855">
                <a:solidFill>
                  <a:schemeClr val="dk1"/>
                </a:solidFill>
                <a:highlight>
                  <a:schemeClr val="accent5"/>
                </a:highlight>
                <a:latin typeface="Open Sans"/>
                <a:ea typeface="Open Sans"/>
                <a:cs typeface="Open Sans"/>
                <a:sym typeface="Open Sans"/>
              </a:rPr>
              <a:t>Esto sugiere que, en este caso, aumentar el número de iteraciones no necesariamente conduce a mejores resultados debido a la posible convergencia prematura.</a:t>
            </a:r>
            <a:endParaRPr sz="855">
              <a:solidFill>
                <a:schemeClr val="dk1"/>
              </a:solidFill>
              <a:highlight>
                <a:schemeClr val="accent5"/>
              </a:highlight>
              <a:latin typeface="Open Sans"/>
              <a:ea typeface="Open Sans"/>
              <a:cs typeface="Open Sans"/>
              <a:sym typeface="Open Sans"/>
            </a:endParaRPr>
          </a:p>
          <a:p>
            <a:pPr indent="-282928" lvl="0" marL="457200" rtl="0" algn="l">
              <a:lnSpc>
                <a:spcPct val="115000"/>
              </a:lnSpc>
              <a:spcBef>
                <a:spcPts val="0"/>
              </a:spcBef>
              <a:spcAft>
                <a:spcPts val="0"/>
              </a:spcAft>
              <a:buClr>
                <a:schemeClr val="dk1"/>
              </a:buClr>
              <a:buSzPts val="856"/>
              <a:buFont typeface="Open Sans"/>
              <a:buAutoNum type="arabicPeriod"/>
            </a:pPr>
            <a:r>
              <a:rPr b="1" lang="es-419" sz="855">
                <a:solidFill>
                  <a:schemeClr val="dk1"/>
                </a:solidFill>
                <a:latin typeface="Open Sans"/>
                <a:ea typeface="Open Sans"/>
                <a:cs typeface="Open Sans"/>
                <a:sym typeface="Open Sans"/>
              </a:rPr>
              <a:t>900,000 Iteraciones, 10 Individuos:</a:t>
            </a:r>
            <a:endParaRPr b="1"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Ganancia Promedio: 10.11</a:t>
            </a:r>
            <a:endParaRPr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Este escenario muestra un aumento significativo en la ganancia promedio en comparación con los casos anteriores. </a:t>
            </a:r>
            <a:r>
              <a:rPr lang="es-419" sz="855">
                <a:solidFill>
                  <a:schemeClr val="dk1"/>
                </a:solidFill>
                <a:highlight>
                  <a:schemeClr val="accent5"/>
                </a:highlight>
                <a:latin typeface="Open Sans"/>
                <a:ea typeface="Open Sans"/>
                <a:cs typeface="Open Sans"/>
                <a:sym typeface="Open Sans"/>
              </a:rPr>
              <a:t>El algoritmo genético se beneficia de un mayor número de iteraciones para explorar y explotar de manera más efectiva el espacio de soluciones.</a:t>
            </a:r>
            <a:endParaRPr sz="855">
              <a:solidFill>
                <a:schemeClr val="dk1"/>
              </a:solidFill>
              <a:highlight>
                <a:schemeClr val="accent5"/>
              </a:highlight>
              <a:latin typeface="Open Sans"/>
              <a:ea typeface="Open Sans"/>
              <a:cs typeface="Open Sans"/>
              <a:sym typeface="Open Sans"/>
            </a:endParaRPr>
          </a:p>
          <a:p>
            <a:pPr indent="-282928" lvl="0" marL="457200" rtl="0" algn="l">
              <a:lnSpc>
                <a:spcPct val="115000"/>
              </a:lnSpc>
              <a:spcBef>
                <a:spcPts val="0"/>
              </a:spcBef>
              <a:spcAft>
                <a:spcPts val="0"/>
              </a:spcAft>
              <a:buClr>
                <a:schemeClr val="dk1"/>
              </a:buClr>
              <a:buSzPts val="856"/>
              <a:buFont typeface="Open Sans"/>
              <a:buAutoNum type="arabicPeriod"/>
            </a:pPr>
            <a:r>
              <a:rPr b="1" lang="es-419" sz="855">
                <a:solidFill>
                  <a:schemeClr val="dk1"/>
                </a:solidFill>
                <a:highlight>
                  <a:schemeClr val="accent5"/>
                </a:highlight>
                <a:latin typeface="Open Sans"/>
                <a:ea typeface="Open Sans"/>
                <a:cs typeface="Open Sans"/>
                <a:sym typeface="Open Sans"/>
              </a:rPr>
              <a:t>10,000 Iteraciones, 10 Individuos:</a:t>
            </a:r>
            <a:endParaRPr b="1" sz="855">
              <a:solidFill>
                <a:schemeClr val="dk1"/>
              </a:solidFill>
              <a:highlight>
                <a:schemeClr val="accent5"/>
              </a:highlight>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Ganancia Promedio: 10.9</a:t>
            </a:r>
            <a:endParaRPr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A pesar de tener un número menor de iteraciones que en el caso de 900,000, este escenario muestra una ganancia aún mayor. </a:t>
            </a:r>
            <a:r>
              <a:rPr lang="es-419" sz="855">
                <a:solidFill>
                  <a:schemeClr val="dk1"/>
                </a:solidFill>
                <a:highlight>
                  <a:schemeClr val="accent5"/>
                </a:highlight>
                <a:latin typeface="Open Sans"/>
                <a:ea typeface="Open Sans"/>
                <a:cs typeface="Open Sans"/>
                <a:sym typeface="Open Sans"/>
              </a:rPr>
              <a:t>Esto puede indicar que, en ciertos casos, un equilibrio entre exploración y explotación es más efectivo que una exploración exhaustiva.</a:t>
            </a:r>
            <a:endParaRPr sz="855">
              <a:solidFill>
                <a:schemeClr val="dk1"/>
              </a:solidFill>
              <a:highlight>
                <a:schemeClr val="accent5"/>
              </a:highlight>
              <a:latin typeface="Open Sans"/>
              <a:ea typeface="Open Sans"/>
              <a:cs typeface="Open Sans"/>
              <a:sym typeface="Open Sans"/>
            </a:endParaRPr>
          </a:p>
          <a:p>
            <a:pPr indent="-282928" lvl="0" marL="457200" rtl="0" algn="l">
              <a:lnSpc>
                <a:spcPct val="115000"/>
              </a:lnSpc>
              <a:spcBef>
                <a:spcPts val="0"/>
              </a:spcBef>
              <a:spcAft>
                <a:spcPts val="0"/>
              </a:spcAft>
              <a:buClr>
                <a:schemeClr val="dk1"/>
              </a:buClr>
              <a:buSzPts val="856"/>
              <a:buFont typeface="Open Sans"/>
              <a:buAutoNum type="arabicPeriod"/>
            </a:pPr>
            <a:r>
              <a:rPr b="1" lang="es-419" sz="855">
                <a:solidFill>
                  <a:schemeClr val="dk1"/>
                </a:solidFill>
                <a:latin typeface="Open Sans"/>
                <a:ea typeface="Open Sans"/>
                <a:cs typeface="Open Sans"/>
                <a:sym typeface="Open Sans"/>
              </a:rPr>
              <a:t>900 Iteraciones, 100 Individuos:</a:t>
            </a:r>
            <a:endParaRPr b="1"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Ganancia Promedio: 11.61</a:t>
            </a:r>
            <a:endParaRPr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Aumentar el número de individuos en la población tiene un impacto positivo en el rendimiento del algoritmo genético.</a:t>
            </a:r>
            <a:r>
              <a:rPr lang="es-419" sz="855">
                <a:solidFill>
                  <a:schemeClr val="dk1"/>
                </a:solidFill>
                <a:highlight>
                  <a:schemeClr val="accent5"/>
                </a:highlight>
                <a:latin typeface="Open Sans"/>
                <a:ea typeface="Open Sans"/>
                <a:cs typeface="Open Sans"/>
                <a:sym typeface="Open Sans"/>
              </a:rPr>
              <a:t> Esto puede deberse a una mayor diversidad en la población y, por lo tanto, una exploración más efectiva del espacio de soluciones.</a:t>
            </a:r>
            <a:endParaRPr sz="855">
              <a:solidFill>
                <a:schemeClr val="dk1"/>
              </a:solidFill>
              <a:highlight>
                <a:schemeClr val="accent5"/>
              </a:highlight>
              <a:latin typeface="Open Sans"/>
              <a:ea typeface="Open Sans"/>
              <a:cs typeface="Open Sans"/>
              <a:sym typeface="Open Sans"/>
            </a:endParaRPr>
          </a:p>
          <a:p>
            <a:pPr indent="-282928" lvl="0" marL="457200" rtl="0" algn="l">
              <a:lnSpc>
                <a:spcPct val="115000"/>
              </a:lnSpc>
              <a:spcBef>
                <a:spcPts val="0"/>
              </a:spcBef>
              <a:spcAft>
                <a:spcPts val="0"/>
              </a:spcAft>
              <a:buClr>
                <a:schemeClr val="dk1"/>
              </a:buClr>
              <a:buSzPts val="856"/>
              <a:buFont typeface="Open Sans"/>
              <a:buAutoNum type="arabicPeriod"/>
            </a:pPr>
            <a:r>
              <a:rPr b="1" lang="es-419" sz="855">
                <a:solidFill>
                  <a:schemeClr val="dk1"/>
                </a:solidFill>
                <a:highlight>
                  <a:schemeClr val="accent5"/>
                </a:highlight>
                <a:latin typeface="Open Sans"/>
                <a:ea typeface="Open Sans"/>
                <a:cs typeface="Open Sans"/>
                <a:sym typeface="Open Sans"/>
              </a:rPr>
              <a:t>900 Iteraciones, 1000 Individuos:</a:t>
            </a:r>
            <a:endParaRPr b="1" sz="855">
              <a:solidFill>
                <a:schemeClr val="dk1"/>
              </a:solidFill>
              <a:highlight>
                <a:schemeClr val="accent5"/>
              </a:highlight>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Ganancia Promedio: 11.71</a:t>
            </a:r>
            <a:endParaRPr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Continuando con la tendencia anterior, un mayor número de individuos en la población conduce a un aumento adicional en la ganancia promedio. </a:t>
            </a:r>
            <a:r>
              <a:rPr lang="es-419" sz="855">
                <a:solidFill>
                  <a:schemeClr val="dk1"/>
                </a:solidFill>
                <a:highlight>
                  <a:schemeClr val="accent5"/>
                </a:highlight>
                <a:latin typeface="Open Sans"/>
                <a:ea typeface="Open Sans"/>
                <a:cs typeface="Open Sans"/>
                <a:sym typeface="Open Sans"/>
              </a:rPr>
              <a:t>Esto sugiere que la diversidad en la población juega un papel crucial.</a:t>
            </a:r>
            <a:endParaRPr sz="855">
              <a:solidFill>
                <a:schemeClr val="dk1"/>
              </a:solidFill>
              <a:highlight>
                <a:schemeClr val="accent5"/>
              </a:highlight>
              <a:latin typeface="Open Sans"/>
              <a:ea typeface="Open Sans"/>
              <a:cs typeface="Open Sans"/>
              <a:sym typeface="Open Sans"/>
            </a:endParaRPr>
          </a:p>
          <a:p>
            <a:pPr indent="-282928" lvl="0" marL="457200" rtl="0" algn="l">
              <a:lnSpc>
                <a:spcPct val="115000"/>
              </a:lnSpc>
              <a:spcBef>
                <a:spcPts val="0"/>
              </a:spcBef>
              <a:spcAft>
                <a:spcPts val="0"/>
              </a:spcAft>
              <a:buClr>
                <a:schemeClr val="dk1"/>
              </a:buClr>
              <a:buSzPts val="856"/>
              <a:buFont typeface="Open Sans"/>
              <a:buAutoNum type="arabicPeriod"/>
            </a:pPr>
            <a:r>
              <a:rPr b="1" lang="es-419" sz="855">
                <a:solidFill>
                  <a:schemeClr val="dk1"/>
                </a:solidFill>
                <a:latin typeface="Open Sans"/>
                <a:ea typeface="Open Sans"/>
                <a:cs typeface="Open Sans"/>
                <a:sym typeface="Open Sans"/>
              </a:rPr>
              <a:t>900 Iteraciones, 10000 Individuos:</a:t>
            </a:r>
            <a:endParaRPr b="1"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Ganancia Promedio: 11.89</a:t>
            </a:r>
            <a:endParaRPr sz="855">
              <a:solidFill>
                <a:schemeClr val="dk1"/>
              </a:solidFill>
              <a:latin typeface="Open Sans"/>
              <a:ea typeface="Open Sans"/>
              <a:cs typeface="Open Sans"/>
              <a:sym typeface="Open Sans"/>
            </a:endParaRPr>
          </a:p>
          <a:p>
            <a:pPr indent="-282928" lvl="1" marL="914400" rtl="0" algn="l">
              <a:lnSpc>
                <a:spcPct val="115000"/>
              </a:lnSpc>
              <a:spcBef>
                <a:spcPts val="0"/>
              </a:spcBef>
              <a:spcAft>
                <a:spcPts val="0"/>
              </a:spcAft>
              <a:buClr>
                <a:schemeClr val="dk1"/>
              </a:buClr>
              <a:buSzPts val="856"/>
              <a:buFont typeface="Open Sans"/>
              <a:buChar char="○"/>
            </a:pPr>
            <a:r>
              <a:rPr lang="es-419" sz="855">
                <a:solidFill>
                  <a:schemeClr val="dk1"/>
                </a:solidFill>
                <a:latin typeface="Open Sans"/>
                <a:ea typeface="Open Sans"/>
                <a:cs typeface="Open Sans"/>
                <a:sym typeface="Open Sans"/>
              </a:rPr>
              <a:t>Similar a los casos anteriores, un incremento en el número de individuos conlleva un aumento en la ganancia promedio. </a:t>
            </a:r>
            <a:r>
              <a:rPr lang="es-419" sz="855">
                <a:solidFill>
                  <a:schemeClr val="dk1"/>
                </a:solidFill>
                <a:highlight>
                  <a:schemeClr val="accent5"/>
                </a:highlight>
                <a:latin typeface="Open Sans"/>
                <a:ea typeface="Open Sans"/>
                <a:cs typeface="Open Sans"/>
                <a:sym typeface="Open Sans"/>
              </a:rPr>
              <a:t>Sin embargo, este aumento es menos pronunciado en comparación con las etapas </a:t>
            </a:r>
            <a:endParaRPr sz="1300">
              <a:solidFill>
                <a:schemeClr val="dk1"/>
              </a:solidFill>
              <a:highlight>
                <a:schemeClr val="accent5"/>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7a6836dd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7a6836dd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4339" lvl="1" marL="914400" rtl="0" algn="l">
              <a:lnSpc>
                <a:spcPct val="115000"/>
              </a:lnSpc>
              <a:spcBef>
                <a:spcPts val="120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100 Iteraciones, 10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9.88</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El algoritmo memético muestra un mejor rendimiento en este escenario en comparación con el algoritmo genético. </a:t>
            </a:r>
            <a:r>
              <a:rPr lang="es-419" sz="877">
                <a:solidFill>
                  <a:schemeClr val="dk1"/>
                </a:solidFill>
                <a:highlight>
                  <a:schemeClr val="accent5"/>
                </a:highlight>
                <a:latin typeface="Open Sans"/>
                <a:ea typeface="Open Sans"/>
                <a:cs typeface="Open Sans"/>
                <a:sym typeface="Open Sans"/>
              </a:rPr>
              <a:t>La capacidad de mejorar soluciones utilizando operadores locales puede haber contribuido a este resultado.</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 Iteraciones, 10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10.1</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Similar al caso anterior, el algoritmo memético supera al algoritmo genético. </a:t>
            </a:r>
            <a:r>
              <a:rPr lang="es-419" sz="877">
                <a:solidFill>
                  <a:schemeClr val="dk1"/>
                </a:solidFill>
                <a:highlight>
                  <a:schemeClr val="accent5"/>
                </a:highlight>
                <a:latin typeface="Open Sans"/>
                <a:ea typeface="Open Sans"/>
                <a:cs typeface="Open Sans"/>
                <a:sym typeface="Open Sans"/>
              </a:rPr>
              <a:t>Esto puede indicar que la combinación de exploración global y explotación local es eficaz en este contexto.</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900,000 Iteraciones, 10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9.75</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Aunque el algoritmo memético tiene un buen rendimiento en comparación con el algoritmo genético, </a:t>
            </a:r>
            <a:r>
              <a:rPr lang="es-419" sz="877">
                <a:solidFill>
                  <a:schemeClr val="dk1"/>
                </a:solidFill>
                <a:highlight>
                  <a:schemeClr val="accent5"/>
                </a:highlight>
                <a:latin typeface="Open Sans"/>
                <a:ea typeface="Open Sans"/>
                <a:cs typeface="Open Sans"/>
                <a:sym typeface="Open Sans"/>
              </a:rPr>
              <a:t>en este caso específico, parece haber una ligera disminución en la ganancia promedio con un gran número de iteraciones.</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10,000 Iteraciones, 10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9.58</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A pesar de tener un número menor de iteraciones que en el caso de 900,000, </a:t>
            </a:r>
            <a:r>
              <a:rPr lang="es-419" sz="877">
                <a:solidFill>
                  <a:schemeClr val="dk1"/>
                </a:solidFill>
                <a:highlight>
                  <a:schemeClr val="accent5"/>
                </a:highlight>
                <a:latin typeface="Open Sans"/>
                <a:ea typeface="Open Sans"/>
                <a:cs typeface="Open Sans"/>
                <a:sym typeface="Open Sans"/>
              </a:rPr>
              <a:t>el algoritmo memético logra una ganancia promedio ligeramente superior en este escenario.</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 Iteraciones, 100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10.13</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Al igual que el algoritmo genético, </a:t>
            </a:r>
            <a:r>
              <a:rPr lang="es-419" sz="877">
                <a:solidFill>
                  <a:schemeClr val="dk1"/>
                </a:solidFill>
                <a:highlight>
                  <a:schemeClr val="accent5"/>
                </a:highlight>
                <a:latin typeface="Open Sans"/>
                <a:ea typeface="Open Sans"/>
                <a:cs typeface="Open Sans"/>
                <a:sym typeface="Open Sans"/>
              </a:rPr>
              <a:t>el algoritmo memético mejora su rendimiento al aumentar el número de individuos en la población.</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 Iteraciones, 1000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10.5</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En comparación con el caso de 100 individuos en la población,</a:t>
            </a:r>
            <a:r>
              <a:rPr lang="es-419" sz="877">
                <a:solidFill>
                  <a:schemeClr val="dk1"/>
                </a:solidFill>
                <a:highlight>
                  <a:schemeClr val="accent5"/>
                </a:highlight>
                <a:latin typeface="Open Sans"/>
                <a:ea typeface="Open Sans"/>
                <a:cs typeface="Open Sans"/>
                <a:sym typeface="Open Sans"/>
              </a:rPr>
              <a:t> el aumento en el número de individuos sigue resultando en una mejora de la ganancia promedio.</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 Iteraciones, 10000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11.19</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Similar al algoritmo genético,</a:t>
            </a:r>
            <a:r>
              <a:rPr lang="es-419" sz="877">
                <a:solidFill>
                  <a:schemeClr val="dk1"/>
                </a:solidFill>
                <a:highlight>
                  <a:schemeClr val="accent5"/>
                </a:highlight>
                <a:latin typeface="Open Sans"/>
                <a:ea typeface="Open Sans"/>
                <a:cs typeface="Open Sans"/>
                <a:sym typeface="Open Sans"/>
              </a:rPr>
              <a:t> el algoritmo memético también muestra una ganancia promedio más alta con un mayor número de individuos, aunque el aumento es menos significativo.</a:t>
            </a:r>
            <a:endParaRPr b="1" sz="855">
              <a:solidFill>
                <a:schemeClr val="dk1"/>
              </a:solidFill>
              <a:highlight>
                <a:schemeClr val="accent5"/>
              </a:highlight>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a6836dd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7a6836dd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4339" lvl="1" marL="914400" rtl="0" algn="l">
              <a:lnSpc>
                <a:spcPct val="115000"/>
              </a:lnSpc>
              <a:spcBef>
                <a:spcPts val="120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100 Iteraciones, 10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9.88</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El algoritmo memético muestra un mejor rendimiento en este escenario en comparación con el algoritmo genético. </a:t>
            </a:r>
            <a:r>
              <a:rPr lang="es-419" sz="877">
                <a:solidFill>
                  <a:schemeClr val="dk1"/>
                </a:solidFill>
                <a:highlight>
                  <a:schemeClr val="accent5"/>
                </a:highlight>
                <a:latin typeface="Open Sans"/>
                <a:ea typeface="Open Sans"/>
                <a:cs typeface="Open Sans"/>
                <a:sym typeface="Open Sans"/>
              </a:rPr>
              <a:t>La capacidad de mejorar soluciones utilizando operadores locales puede haber contribuido a este resultado.</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 Iteraciones, 10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10.1</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Similar al caso anterior, el algoritmo memético supera al algoritmo genético. </a:t>
            </a:r>
            <a:r>
              <a:rPr lang="es-419" sz="877">
                <a:solidFill>
                  <a:schemeClr val="dk1"/>
                </a:solidFill>
                <a:highlight>
                  <a:schemeClr val="accent5"/>
                </a:highlight>
                <a:latin typeface="Open Sans"/>
                <a:ea typeface="Open Sans"/>
                <a:cs typeface="Open Sans"/>
                <a:sym typeface="Open Sans"/>
              </a:rPr>
              <a:t>Esto puede indicar que la combinación de exploración global y explotación local es eficaz en este contexto.</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900,000 Iteraciones, 10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9.75</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Aunque el algoritmo memético tiene un buen rendimiento en comparación con el algoritmo genético, </a:t>
            </a:r>
            <a:r>
              <a:rPr lang="es-419" sz="877">
                <a:solidFill>
                  <a:schemeClr val="dk1"/>
                </a:solidFill>
                <a:highlight>
                  <a:schemeClr val="accent5"/>
                </a:highlight>
                <a:latin typeface="Open Sans"/>
                <a:ea typeface="Open Sans"/>
                <a:cs typeface="Open Sans"/>
                <a:sym typeface="Open Sans"/>
              </a:rPr>
              <a:t>en este caso específico, parece haber una ligera disminución en la ganancia promedio con un gran número de iteraciones.</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10,000 Iteraciones, 10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9.58</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A pesar de tener un número menor de iteraciones que en el caso de 900,000, </a:t>
            </a:r>
            <a:r>
              <a:rPr lang="es-419" sz="877">
                <a:solidFill>
                  <a:schemeClr val="dk1"/>
                </a:solidFill>
                <a:highlight>
                  <a:schemeClr val="accent5"/>
                </a:highlight>
                <a:latin typeface="Open Sans"/>
                <a:ea typeface="Open Sans"/>
                <a:cs typeface="Open Sans"/>
                <a:sym typeface="Open Sans"/>
              </a:rPr>
              <a:t>el algoritmo memético logra una ganancia promedio ligeramente superior en este escenario.</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 Iteraciones, 100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10.13</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Al igual que el algoritmo genético, </a:t>
            </a:r>
            <a:r>
              <a:rPr lang="es-419" sz="877">
                <a:solidFill>
                  <a:schemeClr val="dk1"/>
                </a:solidFill>
                <a:highlight>
                  <a:schemeClr val="accent5"/>
                </a:highlight>
                <a:latin typeface="Open Sans"/>
                <a:ea typeface="Open Sans"/>
                <a:cs typeface="Open Sans"/>
                <a:sym typeface="Open Sans"/>
              </a:rPr>
              <a:t>el algoritmo memético mejora su rendimiento al aumentar el número de individuos en la población.</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 Iteraciones, 1000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10.5</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En comparación con el caso de 100 individuos en la población,</a:t>
            </a:r>
            <a:r>
              <a:rPr lang="es-419" sz="877">
                <a:solidFill>
                  <a:schemeClr val="dk1"/>
                </a:solidFill>
                <a:highlight>
                  <a:schemeClr val="accent5"/>
                </a:highlight>
                <a:latin typeface="Open Sans"/>
                <a:ea typeface="Open Sans"/>
                <a:cs typeface="Open Sans"/>
                <a:sym typeface="Open Sans"/>
              </a:rPr>
              <a:t> el aumento en el número de individuos sigue resultando en una mejora de la ganancia promedio.</a:t>
            </a:r>
            <a:endParaRPr sz="877">
              <a:solidFill>
                <a:schemeClr val="dk1"/>
              </a:solidFill>
              <a:highlight>
                <a:schemeClr val="accent5"/>
              </a:highlight>
              <a:latin typeface="Open Sans"/>
              <a:ea typeface="Open Sans"/>
              <a:cs typeface="Open Sans"/>
              <a:sym typeface="Open Sans"/>
            </a:endParaRPr>
          </a:p>
          <a:p>
            <a:pPr indent="-284339" lvl="1" marL="914400" rtl="0" algn="l">
              <a:lnSpc>
                <a:spcPct val="115000"/>
              </a:lnSpc>
              <a:spcBef>
                <a:spcPts val="0"/>
              </a:spcBef>
              <a:spcAft>
                <a:spcPts val="0"/>
              </a:spcAft>
              <a:buClr>
                <a:schemeClr val="dk1"/>
              </a:buClr>
              <a:buSzPts val="878"/>
              <a:buFont typeface="Open Sans"/>
              <a:buChar char="○"/>
            </a:pPr>
            <a:r>
              <a:rPr b="1" lang="es-419" sz="877">
                <a:solidFill>
                  <a:schemeClr val="dk1"/>
                </a:solidFill>
                <a:latin typeface="Open Sans"/>
                <a:ea typeface="Open Sans"/>
                <a:cs typeface="Open Sans"/>
                <a:sym typeface="Open Sans"/>
              </a:rPr>
              <a:t>900 Iteraciones, 10000 Individuos:</a:t>
            </a:r>
            <a:endParaRPr b="1"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Ganancia Promedio: 11.19</a:t>
            </a:r>
            <a:endParaRPr sz="877">
              <a:solidFill>
                <a:schemeClr val="dk1"/>
              </a:solidFill>
              <a:latin typeface="Open Sans"/>
              <a:ea typeface="Open Sans"/>
              <a:cs typeface="Open Sans"/>
              <a:sym typeface="Open Sans"/>
            </a:endParaRPr>
          </a:p>
          <a:p>
            <a:pPr indent="-284339" lvl="2" marL="1371600" rtl="0" algn="l">
              <a:lnSpc>
                <a:spcPct val="115000"/>
              </a:lnSpc>
              <a:spcBef>
                <a:spcPts val="0"/>
              </a:spcBef>
              <a:spcAft>
                <a:spcPts val="0"/>
              </a:spcAft>
              <a:buClr>
                <a:schemeClr val="dk1"/>
              </a:buClr>
              <a:buSzPts val="878"/>
              <a:buFont typeface="Open Sans"/>
              <a:buAutoNum type="romanLcPeriod"/>
            </a:pPr>
            <a:r>
              <a:rPr lang="es-419" sz="877">
                <a:solidFill>
                  <a:schemeClr val="dk1"/>
                </a:solidFill>
                <a:latin typeface="Open Sans"/>
                <a:ea typeface="Open Sans"/>
                <a:cs typeface="Open Sans"/>
                <a:sym typeface="Open Sans"/>
              </a:rPr>
              <a:t>Similar al algoritmo genético,</a:t>
            </a:r>
            <a:r>
              <a:rPr lang="es-419" sz="877">
                <a:solidFill>
                  <a:schemeClr val="dk1"/>
                </a:solidFill>
                <a:highlight>
                  <a:schemeClr val="accent5"/>
                </a:highlight>
                <a:latin typeface="Open Sans"/>
                <a:ea typeface="Open Sans"/>
                <a:cs typeface="Open Sans"/>
                <a:sym typeface="Open Sans"/>
              </a:rPr>
              <a:t> el algoritmo memético también muestra una ganancia promedio más alta con un mayor número de individuos, aunque el aumento es menos significativo.</a:t>
            </a:r>
            <a:endParaRPr b="1" sz="855">
              <a:solidFill>
                <a:schemeClr val="dk1"/>
              </a:solidFill>
              <a:highlight>
                <a:schemeClr val="accent5"/>
              </a:highlight>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75ad5475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75ad5475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3055" lvl="0" marL="457200" rtl="0" algn="l">
              <a:lnSpc>
                <a:spcPct val="105000"/>
              </a:lnSpc>
              <a:spcBef>
                <a:spcPts val="0"/>
              </a:spcBef>
              <a:spcAft>
                <a:spcPts val="0"/>
              </a:spcAft>
              <a:buClr>
                <a:srgbClr val="695D46"/>
              </a:buClr>
              <a:buSzPts val="1330"/>
              <a:buFont typeface="Open Sans"/>
              <a:buChar char="●"/>
            </a:pPr>
            <a:r>
              <a:rPr b="1" lang="es-419" sz="1330">
                <a:solidFill>
                  <a:srgbClr val="695D46"/>
                </a:solidFill>
                <a:latin typeface="Open Sans"/>
                <a:ea typeface="Open Sans"/>
                <a:cs typeface="Open Sans"/>
                <a:sym typeface="Open Sans"/>
              </a:rPr>
              <a:t>Población Inicial:</a:t>
            </a:r>
            <a:r>
              <a:rPr lang="es-419" sz="1330">
                <a:solidFill>
                  <a:srgbClr val="695D46"/>
                </a:solidFill>
                <a:latin typeface="Open Sans"/>
                <a:ea typeface="Open Sans"/>
                <a:cs typeface="Open Sans"/>
                <a:sym typeface="Open Sans"/>
              </a:rPr>
              <a:t> Los AG comienzan con una población inicial de soluciones candidatas generadas aleatoriamente.</a:t>
            </a:r>
            <a:endParaRPr sz="1330">
              <a:solidFill>
                <a:srgbClr val="695D46"/>
              </a:solidFill>
              <a:latin typeface="Open Sans"/>
              <a:ea typeface="Open Sans"/>
              <a:cs typeface="Open Sans"/>
              <a:sym typeface="Open Sans"/>
            </a:endParaRPr>
          </a:p>
          <a:p>
            <a:pPr indent="-313055" lvl="0" marL="457200" rtl="0" algn="l">
              <a:lnSpc>
                <a:spcPct val="105000"/>
              </a:lnSpc>
              <a:spcBef>
                <a:spcPts val="0"/>
              </a:spcBef>
              <a:spcAft>
                <a:spcPts val="0"/>
              </a:spcAft>
              <a:buClr>
                <a:srgbClr val="695D46"/>
              </a:buClr>
              <a:buSzPts val="1330"/>
              <a:buFont typeface="Open Sans"/>
              <a:buChar char="●"/>
            </a:pPr>
            <a:r>
              <a:rPr b="1" lang="es-419" sz="1330">
                <a:solidFill>
                  <a:srgbClr val="695D46"/>
                </a:solidFill>
                <a:latin typeface="Open Sans"/>
                <a:ea typeface="Open Sans"/>
                <a:cs typeface="Open Sans"/>
                <a:sym typeface="Open Sans"/>
              </a:rPr>
              <a:t>Selección:</a:t>
            </a:r>
            <a:r>
              <a:rPr lang="es-419" sz="1330">
                <a:solidFill>
                  <a:srgbClr val="695D46"/>
                </a:solidFill>
                <a:latin typeface="Open Sans"/>
                <a:ea typeface="Open Sans"/>
                <a:cs typeface="Open Sans"/>
                <a:sym typeface="Open Sans"/>
              </a:rPr>
              <a:t> En cada generación, los individuos se seleccionan para la reproducción mediante métodos como la ruleta de selección, torneo o clasificación.</a:t>
            </a:r>
            <a:endParaRPr sz="1330">
              <a:solidFill>
                <a:srgbClr val="695D46"/>
              </a:solidFill>
              <a:latin typeface="Open Sans"/>
              <a:ea typeface="Open Sans"/>
              <a:cs typeface="Open Sans"/>
              <a:sym typeface="Open Sans"/>
            </a:endParaRPr>
          </a:p>
          <a:p>
            <a:pPr indent="-313055" lvl="0" marL="457200" rtl="0" algn="l">
              <a:lnSpc>
                <a:spcPct val="105000"/>
              </a:lnSpc>
              <a:spcBef>
                <a:spcPts val="0"/>
              </a:spcBef>
              <a:spcAft>
                <a:spcPts val="0"/>
              </a:spcAft>
              <a:buClr>
                <a:srgbClr val="695D46"/>
              </a:buClr>
              <a:buSzPts val="1330"/>
              <a:buFont typeface="Open Sans"/>
              <a:buChar char="●"/>
            </a:pPr>
            <a:r>
              <a:rPr b="1" lang="es-419" sz="1330">
                <a:solidFill>
                  <a:srgbClr val="695D46"/>
                </a:solidFill>
                <a:latin typeface="Open Sans"/>
                <a:ea typeface="Open Sans"/>
                <a:cs typeface="Open Sans"/>
                <a:sym typeface="Open Sans"/>
              </a:rPr>
              <a:t>Cruce (Crossover):</a:t>
            </a:r>
            <a:r>
              <a:rPr lang="es-419" sz="1330">
                <a:solidFill>
                  <a:srgbClr val="695D46"/>
                </a:solidFill>
                <a:latin typeface="Open Sans"/>
                <a:ea typeface="Open Sans"/>
                <a:cs typeface="Open Sans"/>
                <a:sym typeface="Open Sans"/>
              </a:rPr>
              <a:t> Los individuos seleccionados se combinan para crear descendencia mediante operadores de cruce, que mezclan partes de los padres para generar nuevos individuos.</a:t>
            </a:r>
            <a:endParaRPr sz="1330">
              <a:solidFill>
                <a:srgbClr val="695D46"/>
              </a:solidFill>
              <a:latin typeface="Open Sans"/>
              <a:ea typeface="Open Sans"/>
              <a:cs typeface="Open Sans"/>
              <a:sym typeface="Open Sans"/>
            </a:endParaRPr>
          </a:p>
          <a:p>
            <a:pPr indent="-313055" lvl="0" marL="457200" rtl="0" algn="l">
              <a:lnSpc>
                <a:spcPct val="105000"/>
              </a:lnSpc>
              <a:spcBef>
                <a:spcPts val="0"/>
              </a:spcBef>
              <a:spcAft>
                <a:spcPts val="0"/>
              </a:spcAft>
              <a:buClr>
                <a:srgbClr val="695D46"/>
              </a:buClr>
              <a:buSzPts val="1330"/>
              <a:buFont typeface="Open Sans"/>
              <a:buChar char="●"/>
            </a:pPr>
            <a:r>
              <a:rPr b="1" lang="es-419" sz="1330">
                <a:solidFill>
                  <a:srgbClr val="695D46"/>
                </a:solidFill>
                <a:latin typeface="Open Sans"/>
                <a:ea typeface="Open Sans"/>
                <a:cs typeface="Open Sans"/>
                <a:sym typeface="Open Sans"/>
              </a:rPr>
              <a:t>Mutación: </a:t>
            </a:r>
            <a:r>
              <a:rPr lang="es-419" sz="1330">
                <a:solidFill>
                  <a:srgbClr val="695D46"/>
                </a:solidFill>
                <a:latin typeface="Open Sans"/>
                <a:ea typeface="Open Sans"/>
                <a:cs typeface="Open Sans"/>
                <a:sym typeface="Open Sans"/>
              </a:rPr>
              <a:t>Los individuos descendientes pueden experimentar mutaciones aleatorias en sus características para introducir variabilidad en la población.</a:t>
            </a:r>
            <a:endParaRPr sz="1330">
              <a:solidFill>
                <a:srgbClr val="695D46"/>
              </a:solidFill>
              <a:latin typeface="Open Sans"/>
              <a:ea typeface="Open Sans"/>
              <a:cs typeface="Open Sans"/>
              <a:sym typeface="Open Sans"/>
            </a:endParaRPr>
          </a:p>
          <a:p>
            <a:pPr indent="-313055" lvl="0" marL="457200" rtl="0" algn="l">
              <a:lnSpc>
                <a:spcPct val="105000"/>
              </a:lnSpc>
              <a:spcBef>
                <a:spcPts val="0"/>
              </a:spcBef>
              <a:spcAft>
                <a:spcPts val="0"/>
              </a:spcAft>
              <a:buClr>
                <a:srgbClr val="695D46"/>
              </a:buClr>
              <a:buSzPts val="1330"/>
              <a:buFont typeface="Open Sans"/>
              <a:buChar char="●"/>
            </a:pPr>
            <a:r>
              <a:rPr b="1" lang="es-419" sz="1330">
                <a:solidFill>
                  <a:srgbClr val="695D46"/>
                </a:solidFill>
                <a:latin typeface="Open Sans"/>
                <a:ea typeface="Open Sans"/>
                <a:cs typeface="Open Sans"/>
                <a:sym typeface="Open Sans"/>
              </a:rPr>
              <a:t>Evaluación y Fitness: </a:t>
            </a:r>
            <a:r>
              <a:rPr lang="es-419" sz="1330">
                <a:solidFill>
                  <a:srgbClr val="695D46"/>
                </a:solidFill>
                <a:latin typeface="Open Sans"/>
                <a:ea typeface="Open Sans"/>
                <a:cs typeface="Open Sans"/>
                <a:sym typeface="Open Sans"/>
              </a:rPr>
              <a:t>Cada individuo se evalúa utilizando una función de aptitud que mide su calidad en relación con el problema. Los individuos con mayor aptitud tienen más probabilidades de ser seleccionados para la siguiente generación.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775ad5475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775ad5475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Arial"/>
              <a:buChar char="●"/>
            </a:pPr>
            <a:r>
              <a:rPr b="1" lang="es-419">
                <a:solidFill>
                  <a:schemeClr val="dk1"/>
                </a:solidFill>
              </a:rPr>
              <a:t>Población Inicial:</a:t>
            </a:r>
            <a:r>
              <a:rPr lang="es-419">
                <a:solidFill>
                  <a:schemeClr val="dk1"/>
                </a:solidFill>
              </a:rPr>
              <a:t> Los algoritmos meméticos también comienzan con una población inicial de soluciones candidatas.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s-419">
                <a:solidFill>
                  <a:schemeClr val="dk1"/>
                </a:solidFill>
              </a:rPr>
              <a:t>Selección y Mejora Local:</a:t>
            </a:r>
            <a:r>
              <a:rPr lang="es-419">
                <a:solidFill>
                  <a:schemeClr val="dk1"/>
                </a:solidFill>
              </a:rPr>
              <a:t> A diferencia de los AG, los algoritmos meméticos incorporan un proceso de mejora local después de la selección. Esto significa que los individuos seleccionados son sometidos a procedimientos de mejora local, como la optimización por búsqueda local.</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s-419">
                <a:solidFill>
                  <a:schemeClr val="dk1"/>
                </a:solidFill>
              </a:rPr>
              <a:t>Componente Memético:</a:t>
            </a:r>
            <a:r>
              <a:rPr lang="es-419">
                <a:solidFill>
                  <a:schemeClr val="dk1"/>
                </a:solidFill>
              </a:rPr>
              <a:t> El término "memético" se refiere a la idea de memes, que son unidades de información cultural que se propagan y modifican. En los algoritmos meméticos, se introduce un componente memético que permite que las soluciones candidatas se mejoren mediante procesos de refinamiento inspirados en la evolución cultural.</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s-419">
                <a:solidFill>
                  <a:schemeClr val="dk1"/>
                </a:solidFill>
              </a:rPr>
              <a:t>Adaptación Cultural:</a:t>
            </a:r>
            <a:r>
              <a:rPr lang="es-419">
                <a:solidFill>
                  <a:schemeClr val="dk1"/>
                </a:solidFill>
              </a:rPr>
              <a:t> A través del componente memético, las soluciones candidatas pueden ser modificadas y mejoradas usando conocimiento previo, heurísticas específicas del dominio o métodos de búsqueda local avanzados.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s-419">
                <a:solidFill>
                  <a:schemeClr val="dk1"/>
                </a:solidFill>
              </a:rPr>
              <a:t>Evaluación y Fitness:</a:t>
            </a:r>
            <a:r>
              <a:rPr lang="es-419">
                <a:solidFill>
                  <a:schemeClr val="dk1"/>
                </a:solidFill>
              </a:rPr>
              <a:t> Al igual que en los AG, los individuos se evalúan utilizando una función de aptitud que refleja su calidad en relación con el problema.</a:t>
            </a:r>
            <a:endParaRPr>
              <a:solidFill>
                <a:schemeClr val="dk1"/>
              </a:solidFill>
            </a:endParaRPr>
          </a:p>
          <a:p>
            <a:pPr indent="0" lvl="0" marL="914400" rtl="0" algn="l">
              <a:lnSpc>
                <a:spcPct val="105000"/>
              </a:lnSpc>
              <a:spcBef>
                <a:spcPts val="1200"/>
              </a:spcBef>
              <a:spcAft>
                <a:spcPts val="1200"/>
              </a:spcAft>
              <a:buNone/>
            </a:pPr>
            <a:r>
              <a:t/>
            </a:r>
            <a:endParaRPr b="1" sz="1330">
              <a:solidFill>
                <a:srgbClr val="695D46"/>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75ad547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775ad547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Arial"/>
              <a:buChar char="●"/>
            </a:pPr>
            <a:r>
              <a:rPr b="1" lang="es-419">
                <a:solidFill>
                  <a:schemeClr val="dk1"/>
                </a:solidFill>
              </a:rPr>
              <a:t>Población Inicial:</a:t>
            </a:r>
            <a:r>
              <a:rPr lang="es-419">
                <a:solidFill>
                  <a:schemeClr val="dk1"/>
                </a:solidFill>
              </a:rPr>
              <a:t> Los algoritmos meméticos también comienzan con una población inicial de soluciones candidatas.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s-419">
                <a:solidFill>
                  <a:schemeClr val="dk1"/>
                </a:solidFill>
              </a:rPr>
              <a:t>Selección y Mejora Local:</a:t>
            </a:r>
            <a:r>
              <a:rPr lang="es-419">
                <a:solidFill>
                  <a:schemeClr val="dk1"/>
                </a:solidFill>
              </a:rPr>
              <a:t> A diferencia de los AG, los algoritmos meméticos incorporan un proceso de mejora local después de la selección. Esto significa que los individuos seleccionados son sometidos a procedimientos de mejora local, como la optimización por búsqueda local.</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s-419">
                <a:solidFill>
                  <a:schemeClr val="dk1"/>
                </a:solidFill>
              </a:rPr>
              <a:t>Componente Memético:</a:t>
            </a:r>
            <a:r>
              <a:rPr lang="es-419">
                <a:solidFill>
                  <a:schemeClr val="dk1"/>
                </a:solidFill>
              </a:rPr>
              <a:t> El término "memético" se refiere a la idea de memes, que son unidades de información cultural que se propagan y modifican. En los algoritmos meméticos, se introduce un componente memético que permite que las soluciones candidatas se mejoren mediante procesos de refinamiento inspirados en la evolución cultural.</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s-419">
                <a:solidFill>
                  <a:schemeClr val="dk1"/>
                </a:solidFill>
              </a:rPr>
              <a:t>Adaptación Cultural:</a:t>
            </a:r>
            <a:r>
              <a:rPr lang="es-419">
                <a:solidFill>
                  <a:schemeClr val="dk1"/>
                </a:solidFill>
              </a:rPr>
              <a:t> A través del componente memético, las soluciones candidatas pueden ser modificadas y mejoradas usando conocimiento previo, heurísticas específicas del dominio o métodos de búsqueda local avanzados.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b="1" lang="es-419">
                <a:solidFill>
                  <a:schemeClr val="dk1"/>
                </a:solidFill>
              </a:rPr>
              <a:t>Evaluación y Fitness:</a:t>
            </a:r>
            <a:r>
              <a:rPr lang="es-419">
                <a:solidFill>
                  <a:schemeClr val="dk1"/>
                </a:solidFill>
              </a:rPr>
              <a:t> Al igual que en los AG, los individuos se evalúan utilizando una función de aptitud que refleja su calidad en relación con el problema.</a:t>
            </a:r>
            <a:endParaRPr>
              <a:solidFill>
                <a:schemeClr val="dk1"/>
              </a:solidFill>
            </a:endParaRPr>
          </a:p>
          <a:p>
            <a:pPr indent="0" lvl="0" marL="914400" rtl="0" algn="l">
              <a:lnSpc>
                <a:spcPct val="105000"/>
              </a:lnSpc>
              <a:spcBef>
                <a:spcPts val="1200"/>
              </a:spcBef>
              <a:spcAft>
                <a:spcPts val="1200"/>
              </a:spcAft>
              <a:buNone/>
            </a:pPr>
            <a:r>
              <a:t/>
            </a:r>
            <a:endParaRPr b="1" sz="1330">
              <a:solidFill>
                <a:srgbClr val="695D46"/>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75ad5475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775ad5475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05000"/>
              </a:lnSpc>
              <a:spcBef>
                <a:spcPts val="0"/>
              </a:spcBef>
              <a:spcAft>
                <a:spcPts val="1200"/>
              </a:spcAft>
              <a:buNone/>
            </a:pPr>
            <a:r>
              <a:t/>
            </a:r>
            <a:endParaRPr b="1" sz="1330">
              <a:solidFill>
                <a:srgbClr val="695D46"/>
              </a:solidFill>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75ad547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775ad547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3055" lvl="0" marL="457200" rtl="0" algn="l">
              <a:lnSpc>
                <a:spcPct val="105000"/>
              </a:lnSpc>
              <a:spcBef>
                <a:spcPts val="0"/>
              </a:spcBef>
              <a:spcAft>
                <a:spcPts val="0"/>
              </a:spcAft>
              <a:buClr>
                <a:srgbClr val="695D46"/>
              </a:buClr>
              <a:buSzPts val="1330"/>
              <a:buFont typeface="Open Sans"/>
              <a:buAutoNum type="arabicPeriod"/>
            </a:pPr>
            <a:r>
              <a:rPr b="1" lang="es-419" sz="1330">
                <a:solidFill>
                  <a:srgbClr val="695D46"/>
                </a:solidFill>
                <a:latin typeface="Open Sans"/>
                <a:ea typeface="Open Sans"/>
                <a:cs typeface="Open Sans"/>
                <a:sym typeface="Open Sans"/>
              </a:rPr>
              <a:t>GENES ARE NOT THE ONLY INHERITANCE SYSTEM: </a:t>
            </a:r>
            <a:r>
              <a:rPr lang="es-419" sz="1330">
                <a:solidFill>
                  <a:srgbClr val="695D46"/>
                </a:solidFill>
                <a:latin typeface="Open Sans"/>
                <a:ea typeface="Open Sans"/>
                <a:cs typeface="Open Sans"/>
                <a:sym typeface="Open Sans"/>
              </a:rPr>
              <a:t>Los genes no son el unico sistema de herencia</a:t>
            </a:r>
            <a:endParaRPr sz="1330">
              <a:solidFill>
                <a:srgbClr val="695D46"/>
              </a:solidFill>
              <a:latin typeface="Open Sans"/>
              <a:ea typeface="Open Sans"/>
              <a:cs typeface="Open Sans"/>
              <a:sym typeface="Open Sans"/>
            </a:endParaRPr>
          </a:p>
          <a:p>
            <a:pPr indent="-313055" lvl="0" marL="457200" rtl="0" algn="l">
              <a:lnSpc>
                <a:spcPct val="105000"/>
              </a:lnSpc>
              <a:spcBef>
                <a:spcPts val="0"/>
              </a:spcBef>
              <a:spcAft>
                <a:spcPts val="0"/>
              </a:spcAft>
              <a:buClr>
                <a:srgbClr val="695D46"/>
              </a:buClr>
              <a:buSzPts val="1330"/>
              <a:buFont typeface="Open Sans"/>
              <a:buAutoNum type="arabicPeriod"/>
            </a:pPr>
            <a:r>
              <a:rPr lang="es-419" sz="1330">
                <a:solidFill>
                  <a:srgbClr val="695D46"/>
                </a:solidFill>
                <a:latin typeface="Open Sans"/>
                <a:ea typeface="Open Sans"/>
                <a:cs typeface="Open Sans"/>
                <a:sym typeface="Open Sans"/>
              </a:rPr>
              <a:t>Al igual que la evolución biológica se basa en la selección natural y la transmisión de genes a través de generaciones, la evolución cultural se refiere a la propagación y modificación de comportamientos, ideas y conocimientos dentro de una población a lo largo del tiempo.</a:t>
            </a:r>
            <a:endParaRPr sz="1330">
              <a:solidFill>
                <a:srgbClr val="695D46"/>
              </a:solidFill>
              <a:latin typeface="Open Sans"/>
              <a:ea typeface="Open Sans"/>
              <a:cs typeface="Open Sans"/>
              <a:sym typeface="Open Sans"/>
            </a:endParaRPr>
          </a:p>
          <a:p>
            <a:pPr indent="-313055" lvl="0" marL="457200" rtl="0" algn="l">
              <a:lnSpc>
                <a:spcPct val="105000"/>
              </a:lnSpc>
              <a:spcBef>
                <a:spcPts val="0"/>
              </a:spcBef>
              <a:spcAft>
                <a:spcPts val="0"/>
              </a:spcAft>
              <a:buClr>
                <a:srgbClr val="695D46"/>
              </a:buClr>
              <a:buSzPts val="1330"/>
              <a:buFont typeface="Open Sans"/>
              <a:buAutoNum type="arabicPeriod"/>
            </a:pPr>
            <a:r>
              <a:rPr b="1" lang="es-419" sz="1330">
                <a:solidFill>
                  <a:srgbClr val="695D46"/>
                </a:solidFill>
                <a:latin typeface="Open Sans"/>
                <a:ea typeface="Open Sans"/>
                <a:cs typeface="Open Sans"/>
                <a:sym typeface="Open Sans"/>
              </a:rPr>
              <a:t>Fundamento cientifico: </a:t>
            </a:r>
            <a:endParaRPr b="1" sz="1330">
              <a:solidFill>
                <a:srgbClr val="695D46"/>
              </a:solidFill>
              <a:latin typeface="Open Sans"/>
              <a:ea typeface="Open Sans"/>
              <a:cs typeface="Open Sans"/>
              <a:sym typeface="Open Sans"/>
            </a:endParaRPr>
          </a:p>
          <a:p>
            <a:pPr indent="-313055" lvl="1" marL="914400" rtl="0" algn="l">
              <a:lnSpc>
                <a:spcPct val="105000"/>
              </a:lnSpc>
              <a:spcBef>
                <a:spcPts val="0"/>
              </a:spcBef>
              <a:spcAft>
                <a:spcPts val="0"/>
              </a:spcAft>
              <a:buClr>
                <a:srgbClr val="695D46"/>
              </a:buClr>
              <a:buSzPts val="1330"/>
              <a:buFont typeface="Open Sans"/>
              <a:buAutoNum type="alphaLcPeriod"/>
            </a:pPr>
            <a:r>
              <a:rPr lang="es-419" sz="1330">
                <a:solidFill>
                  <a:srgbClr val="695D46"/>
                </a:solidFill>
                <a:latin typeface="Open Sans"/>
                <a:ea typeface="Open Sans"/>
                <a:cs typeface="Open Sans"/>
                <a:sym typeface="Open Sans"/>
              </a:rPr>
              <a:t>Origen en la sociologia y la antropologia	</a:t>
            </a:r>
            <a:endParaRPr sz="1330">
              <a:solidFill>
                <a:srgbClr val="695D46"/>
              </a:solidFill>
              <a:latin typeface="Open Sans"/>
              <a:ea typeface="Open Sans"/>
              <a:cs typeface="Open Sans"/>
              <a:sym typeface="Open Sans"/>
            </a:endParaRPr>
          </a:p>
          <a:p>
            <a:pPr indent="-313055" lvl="1" marL="914400" rtl="0" algn="l">
              <a:lnSpc>
                <a:spcPct val="105000"/>
              </a:lnSpc>
              <a:spcBef>
                <a:spcPts val="0"/>
              </a:spcBef>
              <a:spcAft>
                <a:spcPts val="0"/>
              </a:spcAft>
              <a:buClr>
                <a:srgbClr val="695D46"/>
              </a:buClr>
              <a:buSzPts val="1330"/>
              <a:buFont typeface="Open Sans"/>
              <a:buAutoNum type="alphaLcPeriod"/>
            </a:pPr>
            <a:r>
              <a:rPr b="1" lang="es-419" sz="1330">
                <a:solidFill>
                  <a:srgbClr val="695D46"/>
                </a:solidFill>
                <a:latin typeface="Open Sans"/>
                <a:ea typeface="Open Sans"/>
                <a:cs typeface="Open Sans"/>
                <a:sym typeface="Open Sans"/>
              </a:rPr>
              <a:t>Richard Dawkins</a:t>
            </a:r>
            <a:r>
              <a:rPr lang="es-419" sz="1330">
                <a:solidFill>
                  <a:srgbClr val="695D46"/>
                </a:solidFill>
                <a:latin typeface="Open Sans"/>
                <a:ea typeface="Open Sans"/>
                <a:cs typeface="Open Sans"/>
                <a:sym typeface="Open Sans"/>
              </a:rPr>
              <a:t>, quien introdujo el concepto de "meme" en su libro "El gen egoísta" (1976). Un meme es una unidad de información cultural que se transmite de persona a persona y que puede ser una idea, una canción, una práctica, entre otros.</a:t>
            </a:r>
            <a:endParaRPr sz="1330">
              <a:solidFill>
                <a:srgbClr val="695D46"/>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75ad5475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75ad5475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419" sz="1000">
                <a:solidFill>
                  <a:srgbClr val="695D46"/>
                </a:solidFill>
                <a:latin typeface="Open Sans"/>
                <a:ea typeface="Open Sans"/>
                <a:cs typeface="Open Sans"/>
                <a:sym typeface="Open Sans"/>
              </a:rPr>
              <a:t>Cada persona en el grupo toma la historia y la mejora añadiendo detalles y giros creativos:</a:t>
            </a:r>
            <a:endParaRPr b="1" sz="1000">
              <a:solidFill>
                <a:srgbClr val="695D46"/>
              </a:solidFill>
              <a:latin typeface="Open Sans"/>
              <a:ea typeface="Open Sans"/>
              <a:cs typeface="Open Sans"/>
              <a:sym typeface="Open Sans"/>
            </a:endParaRPr>
          </a:p>
          <a:p>
            <a:pPr indent="-292100" lvl="0" marL="457200" rtl="0" algn="l">
              <a:lnSpc>
                <a:spcPct val="115000"/>
              </a:lnSpc>
              <a:spcBef>
                <a:spcPts val="1200"/>
              </a:spcBef>
              <a:spcAft>
                <a:spcPts val="0"/>
              </a:spcAft>
              <a:buClr>
                <a:schemeClr val="dk1"/>
              </a:buClr>
              <a:buSzPts val="1000"/>
              <a:buAutoNum type="arabicPeriod"/>
            </a:pPr>
            <a:r>
              <a:rPr b="1" lang="es-419" sz="1000">
                <a:solidFill>
                  <a:srgbClr val="695D46"/>
                </a:solidFill>
                <a:latin typeface="Open Sans"/>
                <a:ea typeface="Open Sans"/>
                <a:cs typeface="Open Sans"/>
                <a:sym typeface="Open Sans"/>
              </a:rPr>
              <a:t>Roberth: </a:t>
            </a:r>
            <a:r>
              <a:rPr lang="es-419" sz="1000">
                <a:solidFill>
                  <a:srgbClr val="695D46"/>
                </a:solidFill>
                <a:latin typeface="Open Sans"/>
                <a:ea typeface="Open Sans"/>
                <a:cs typeface="Open Sans"/>
                <a:sym typeface="Open Sans"/>
              </a:rPr>
              <a:t>"Había una vez un gato llamado Max que vivía en una casa pequeña pero acogedora."</a:t>
            </a:r>
            <a:endParaRPr sz="1000">
              <a:solidFill>
                <a:srgbClr val="695D46"/>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AutoNum type="arabicPeriod"/>
            </a:pPr>
            <a:r>
              <a:rPr b="1" lang="es-419" sz="1000">
                <a:solidFill>
                  <a:srgbClr val="695D46"/>
                </a:solidFill>
                <a:latin typeface="Open Sans"/>
                <a:ea typeface="Open Sans"/>
                <a:cs typeface="Open Sans"/>
                <a:sym typeface="Open Sans"/>
              </a:rPr>
              <a:t>David:</a:t>
            </a:r>
            <a:r>
              <a:rPr lang="es-419" sz="1000">
                <a:solidFill>
                  <a:srgbClr val="695D46"/>
                </a:solidFill>
                <a:latin typeface="Open Sans"/>
                <a:ea typeface="Open Sans"/>
                <a:cs typeface="Open Sans"/>
                <a:sym typeface="Open Sans"/>
              </a:rPr>
              <a:t> "Había una vez un gato llamado Max que vivía en una casa pequeña pero acogedora junto a un mágico jardín lleno de flores que brillaban en la oscuridad."</a:t>
            </a:r>
            <a:endParaRPr sz="1000">
              <a:solidFill>
                <a:srgbClr val="695D46"/>
              </a:solidFill>
              <a:latin typeface="Open Sans"/>
              <a:ea typeface="Open Sans"/>
              <a:cs typeface="Open Sans"/>
              <a:sym typeface="Open Sans"/>
            </a:endParaRPr>
          </a:p>
          <a:p>
            <a:pPr indent="-292100" lvl="0" marL="457200" rtl="0" algn="l">
              <a:lnSpc>
                <a:spcPct val="115000"/>
              </a:lnSpc>
              <a:spcBef>
                <a:spcPts val="0"/>
              </a:spcBef>
              <a:spcAft>
                <a:spcPts val="0"/>
              </a:spcAft>
              <a:buClr>
                <a:schemeClr val="dk1"/>
              </a:buClr>
              <a:buSzPts val="1000"/>
              <a:buAutoNum type="arabicPeriod"/>
            </a:pPr>
            <a:r>
              <a:rPr b="1" lang="es-419" sz="1000">
                <a:solidFill>
                  <a:srgbClr val="695D46"/>
                </a:solidFill>
                <a:latin typeface="Open Sans"/>
                <a:ea typeface="Open Sans"/>
                <a:cs typeface="Open Sans"/>
                <a:sym typeface="Open Sans"/>
              </a:rPr>
              <a:t>Adriana:</a:t>
            </a:r>
            <a:r>
              <a:rPr lang="es-419" sz="1000">
                <a:solidFill>
                  <a:srgbClr val="695D46"/>
                </a:solidFill>
                <a:latin typeface="Open Sans"/>
                <a:ea typeface="Open Sans"/>
                <a:cs typeface="Open Sans"/>
                <a:sym typeface="Open Sans"/>
              </a:rPr>
              <a:t> "Había una vez un gato llamado Max que vivía en una casa pequeña pero acogedora junto a un mágico jardín lleno de flores que brillaban en la oscuridad, y pasaba sus noches explorando mundos secretos."</a:t>
            </a:r>
            <a:endParaRPr sz="1000">
              <a:solidFill>
                <a:srgbClr val="695D46"/>
              </a:solidFill>
              <a:latin typeface="Open Sans"/>
              <a:ea typeface="Open Sans"/>
              <a:cs typeface="Open Sans"/>
              <a:sym typeface="Open Sans"/>
            </a:endParaRPr>
          </a:p>
          <a:p>
            <a:pPr indent="0" lvl="0" marL="0" rtl="0" algn="l">
              <a:lnSpc>
                <a:spcPct val="105000"/>
              </a:lnSpc>
              <a:spcBef>
                <a:spcPts val="1200"/>
              </a:spcBef>
              <a:spcAft>
                <a:spcPts val="0"/>
              </a:spcAft>
              <a:buNone/>
            </a:pPr>
            <a:r>
              <a:rPr b="1" lang="es-419" sz="1000">
                <a:solidFill>
                  <a:srgbClr val="695D46"/>
                </a:solidFill>
                <a:latin typeface="Open Sans"/>
                <a:ea typeface="Open Sans"/>
                <a:cs typeface="Open Sans"/>
                <a:sym typeface="Open Sans"/>
              </a:rPr>
              <a:t>A mencionar: </a:t>
            </a:r>
            <a:endParaRPr b="1" sz="1000">
              <a:solidFill>
                <a:srgbClr val="695D46"/>
              </a:solidFill>
              <a:latin typeface="Open Sans"/>
              <a:ea typeface="Open Sans"/>
              <a:cs typeface="Open Sans"/>
              <a:sym typeface="Open Sans"/>
            </a:endParaRPr>
          </a:p>
          <a:p>
            <a:pPr indent="-292100" lvl="0" marL="457200" rtl="0" algn="l">
              <a:lnSpc>
                <a:spcPct val="105000"/>
              </a:lnSpc>
              <a:spcBef>
                <a:spcPts val="1200"/>
              </a:spcBef>
              <a:spcAft>
                <a:spcPts val="0"/>
              </a:spcAft>
              <a:buClr>
                <a:srgbClr val="695D46"/>
              </a:buClr>
              <a:buSzPts val="1000"/>
              <a:buFont typeface="Open Sans"/>
              <a:buAutoNum type="arabicPeriod"/>
            </a:pPr>
            <a:r>
              <a:rPr lang="es-419" sz="1000">
                <a:solidFill>
                  <a:srgbClr val="695D46"/>
                </a:solidFill>
                <a:latin typeface="Open Sans"/>
                <a:ea typeface="Open Sans"/>
                <a:cs typeface="Open Sans"/>
                <a:sym typeface="Open Sans"/>
              </a:rPr>
              <a:t>Cada participante toma la historia y la enriquece con nuevos elementos y detalles, lo que resulta en una versión más elaborada y emocionante en cada iteración.</a:t>
            </a:r>
            <a:endParaRPr sz="10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rPr b="1" lang="es-419" sz="1000">
                <a:solidFill>
                  <a:schemeClr val="dk1"/>
                </a:solidFill>
                <a:latin typeface="Open Sans"/>
                <a:ea typeface="Open Sans"/>
                <a:cs typeface="Open Sans"/>
                <a:sym typeface="Open Sans"/>
              </a:rPr>
              <a:t>Variación y Diversidad:</a:t>
            </a:r>
            <a:endParaRPr b="1" sz="1000">
              <a:solidFill>
                <a:schemeClr val="dk1"/>
              </a:solidFill>
              <a:latin typeface="Open Sans"/>
              <a:ea typeface="Open Sans"/>
              <a:cs typeface="Open Sans"/>
              <a:sym typeface="Open Sans"/>
            </a:endParaRPr>
          </a:p>
          <a:p>
            <a:pPr indent="-292100" lvl="0" marL="457200" rtl="0" algn="l">
              <a:lnSpc>
                <a:spcPct val="115000"/>
              </a:lnSpc>
              <a:spcBef>
                <a:spcPts val="1200"/>
              </a:spcBef>
              <a:spcAft>
                <a:spcPts val="0"/>
              </a:spcAft>
              <a:buClr>
                <a:schemeClr val="dk1"/>
              </a:buClr>
              <a:buSzPts val="1000"/>
              <a:buFont typeface="Open Sans"/>
              <a:buChar char="●"/>
            </a:pPr>
            <a:r>
              <a:rPr lang="es-419" sz="1000">
                <a:solidFill>
                  <a:schemeClr val="dk1"/>
                </a:solidFill>
                <a:latin typeface="Open Sans"/>
                <a:ea typeface="Open Sans"/>
                <a:cs typeface="Open Sans"/>
                <a:sym typeface="Open Sans"/>
              </a:rPr>
              <a:t>En un taller de creación de historias, </a:t>
            </a:r>
            <a:r>
              <a:rPr lang="es-419" sz="1000">
                <a:solidFill>
                  <a:schemeClr val="dk1"/>
                </a:solidFill>
                <a:highlight>
                  <a:srgbClr val="FFFF00"/>
                </a:highlight>
                <a:latin typeface="Open Sans"/>
                <a:ea typeface="Open Sans"/>
                <a:cs typeface="Open Sans"/>
                <a:sym typeface="Open Sans"/>
              </a:rPr>
              <a:t>cada participante tiene una perspectiva única y creativa. Cada persona agrega detalles diferentes y nuevas ideas a la historia inicial</a:t>
            </a:r>
            <a:r>
              <a:rPr lang="es-419" sz="1000">
                <a:solidFill>
                  <a:schemeClr val="dk1"/>
                </a:solidFill>
                <a:latin typeface="Open Sans"/>
                <a:ea typeface="Open Sans"/>
                <a:cs typeface="Open Sans"/>
                <a:sym typeface="Open Sans"/>
              </a:rPr>
              <a:t>, generando variación y diversidad en las versiones resultantes.</a:t>
            </a:r>
            <a:endParaRPr sz="10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b="1" lang="es-419" sz="1000">
                <a:solidFill>
                  <a:schemeClr val="dk1"/>
                </a:solidFill>
                <a:latin typeface="Open Sans"/>
                <a:ea typeface="Open Sans"/>
                <a:cs typeface="Open Sans"/>
                <a:sym typeface="Open Sans"/>
              </a:rPr>
              <a:t>Transmisión y Copia:</a:t>
            </a:r>
            <a:endParaRPr b="1" sz="1000">
              <a:solidFill>
                <a:schemeClr val="dk1"/>
              </a:solidFill>
              <a:latin typeface="Open Sans"/>
              <a:ea typeface="Open Sans"/>
              <a:cs typeface="Open Sans"/>
              <a:sym typeface="Open Sans"/>
            </a:endParaRPr>
          </a:p>
          <a:p>
            <a:pPr indent="-292100" lvl="0" marL="457200" rtl="0" algn="l">
              <a:lnSpc>
                <a:spcPct val="115000"/>
              </a:lnSpc>
              <a:spcBef>
                <a:spcPts val="1200"/>
              </a:spcBef>
              <a:spcAft>
                <a:spcPts val="0"/>
              </a:spcAft>
              <a:buClr>
                <a:schemeClr val="dk1"/>
              </a:buClr>
              <a:buSzPts val="1000"/>
              <a:buFont typeface="Open Sans"/>
              <a:buChar char="●"/>
            </a:pPr>
            <a:r>
              <a:rPr lang="es-419" sz="1000">
                <a:solidFill>
                  <a:schemeClr val="dk1"/>
                </a:solidFill>
                <a:highlight>
                  <a:schemeClr val="accent4"/>
                </a:highlight>
                <a:latin typeface="Open Sans"/>
                <a:ea typeface="Open Sans"/>
                <a:cs typeface="Open Sans"/>
                <a:sym typeface="Open Sans"/>
              </a:rPr>
              <a:t>La historia se pasa de persona a persona en el grupo. Cada participante escucha la historia original, la interpreta y luego la cuenta de nuevo con sus propias palabras.</a:t>
            </a:r>
            <a:r>
              <a:rPr lang="es-419" sz="1000">
                <a:solidFill>
                  <a:schemeClr val="dk1"/>
                </a:solidFill>
                <a:latin typeface="Open Sans"/>
                <a:ea typeface="Open Sans"/>
                <a:cs typeface="Open Sans"/>
                <a:sym typeface="Open Sans"/>
              </a:rPr>
              <a:t> Esto refleja la transmisión y la copia de información cultural de un individuo a otro.</a:t>
            </a:r>
            <a:endParaRPr sz="10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b="1" lang="es-419" sz="1000">
                <a:solidFill>
                  <a:schemeClr val="dk1"/>
                </a:solidFill>
                <a:latin typeface="Open Sans"/>
                <a:ea typeface="Open Sans"/>
                <a:cs typeface="Open Sans"/>
                <a:sym typeface="Open Sans"/>
              </a:rPr>
              <a:t>Selección y Adaptación:</a:t>
            </a:r>
            <a:endParaRPr b="1" sz="1000">
              <a:solidFill>
                <a:schemeClr val="dk1"/>
              </a:solidFill>
              <a:latin typeface="Open Sans"/>
              <a:ea typeface="Open Sans"/>
              <a:cs typeface="Open Sans"/>
              <a:sym typeface="Open Sans"/>
            </a:endParaRPr>
          </a:p>
          <a:p>
            <a:pPr indent="-292100" lvl="0" marL="457200" rtl="0" algn="l">
              <a:lnSpc>
                <a:spcPct val="115000"/>
              </a:lnSpc>
              <a:spcBef>
                <a:spcPts val="1200"/>
              </a:spcBef>
              <a:spcAft>
                <a:spcPts val="0"/>
              </a:spcAft>
              <a:buClr>
                <a:schemeClr val="dk1"/>
              </a:buClr>
              <a:buSzPts val="1000"/>
              <a:buFont typeface="Open Sans"/>
              <a:buChar char="●"/>
            </a:pPr>
            <a:r>
              <a:rPr lang="es-419" sz="1000">
                <a:solidFill>
                  <a:schemeClr val="dk1"/>
                </a:solidFill>
                <a:highlight>
                  <a:schemeClr val="accent4"/>
                </a:highlight>
                <a:latin typeface="Open Sans"/>
                <a:ea typeface="Open Sans"/>
                <a:cs typeface="Open Sans"/>
                <a:sym typeface="Open Sans"/>
              </a:rPr>
              <a:t>A medida que la historia se va contando, los participantes reaccionan a elementos que les parecen interesantes o emocionantes. Algunos detalles podrían recibir más atención y ser recordados con mayor precisión, mientras que otros podrían perderse o cambiar.</a:t>
            </a:r>
            <a:r>
              <a:rPr lang="es-419" sz="1000">
                <a:solidFill>
                  <a:schemeClr val="dk1"/>
                </a:solidFill>
                <a:latin typeface="Open Sans"/>
                <a:ea typeface="Open Sans"/>
                <a:cs typeface="Open Sans"/>
                <a:sym typeface="Open Sans"/>
              </a:rPr>
              <a:t> Aquí, la selección natural de detalles que captan la atención refleja el proceso de selección y adaptación.</a:t>
            </a:r>
            <a:endParaRPr sz="1000">
              <a:solidFill>
                <a:schemeClr val="dk1"/>
              </a:solidFill>
              <a:latin typeface="Open Sans"/>
              <a:ea typeface="Open Sans"/>
              <a:cs typeface="Open Sans"/>
              <a:sym typeface="Open Sans"/>
            </a:endParaRPr>
          </a:p>
          <a:p>
            <a:pPr indent="0" lvl="0" marL="0" rtl="0" algn="l">
              <a:lnSpc>
                <a:spcPct val="115000"/>
              </a:lnSpc>
              <a:spcBef>
                <a:spcPts val="1200"/>
              </a:spcBef>
              <a:spcAft>
                <a:spcPts val="0"/>
              </a:spcAft>
              <a:buNone/>
            </a:pPr>
            <a:r>
              <a:rPr b="1" lang="es-419" sz="1000">
                <a:solidFill>
                  <a:schemeClr val="dk1"/>
                </a:solidFill>
                <a:latin typeface="Open Sans"/>
                <a:ea typeface="Open Sans"/>
                <a:cs typeface="Open Sans"/>
                <a:sym typeface="Open Sans"/>
              </a:rPr>
              <a:t>Innovación y Cambio:</a:t>
            </a:r>
            <a:endParaRPr b="1" sz="1000">
              <a:solidFill>
                <a:schemeClr val="dk1"/>
              </a:solidFill>
              <a:latin typeface="Open Sans"/>
              <a:ea typeface="Open Sans"/>
              <a:cs typeface="Open Sans"/>
              <a:sym typeface="Open Sans"/>
            </a:endParaRPr>
          </a:p>
          <a:p>
            <a:pPr indent="-292100" lvl="0" marL="457200" rtl="0" algn="l">
              <a:lnSpc>
                <a:spcPct val="115000"/>
              </a:lnSpc>
              <a:spcBef>
                <a:spcPts val="1200"/>
              </a:spcBef>
              <a:spcAft>
                <a:spcPts val="0"/>
              </a:spcAft>
              <a:buClr>
                <a:schemeClr val="dk1"/>
              </a:buClr>
              <a:buSzPts val="1000"/>
              <a:buFont typeface="Open Sans"/>
              <a:buChar char="●"/>
            </a:pPr>
            <a:r>
              <a:rPr lang="es-419" sz="1000">
                <a:solidFill>
                  <a:schemeClr val="dk1"/>
                </a:solidFill>
                <a:highlight>
                  <a:schemeClr val="accent4"/>
                </a:highlight>
                <a:latin typeface="Open Sans"/>
                <a:ea typeface="Open Sans"/>
                <a:cs typeface="Open Sans"/>
                <a:sym typeface="Open Sans"/>
              </a:rPr>
              <a:t>A medida que la historia pasa por diferentes manos, cada persona agrega giros creativos y nuevos elementos. Estas innovaciones pueden surgir debido a la creatividad individual o la influencia de otras historias que han escuchado.</a:t>
            </a:r>
            <a:r>
              <a:rPr lang="es-419" sz="1000">
                <a:solidFill>
                  <a:schemeClr val="dk1"/>
                </a:solidFill>
                <a:latin typeface="Open Sans"/>
                <a:ea typeface="Open Sans"/>
                <a:cs typeface="Open Sans"/>
                <a:sym typeface="Open Sans"/>
              </a:rPr>
              <a:t> Esta innovación constante y el cambio de la historia a lo largo de la transmisión son ejemplos de cómo la evolución cultural genera novedad y adaptación.</a:t>
            </a:r>
            <a:endParaRPr sz="1000">
              <a:solidFill>
                <a:schemeClr val="dk1"/>
              </a:solidFill>
              <a:latin typeface="Open Sans"/>
              <a:ea typeface="Open Sans"/>
              <a:cs typeface="Open Sans"/>
              <a:sym typeface="Open Sans"/>
            </a:endParaRPr>
          </a:p>
          <a:p>
            <a:pPr indent="0" lvl="0" marL="457200" rtl="0" algn="l">
              <a:lnSpc>
                <a:spcPct val="105000"/>
              </a:lnSpc>
              <a:spcBef>
                <a:spcPts val="1200"/>
              </a:spcBef>
              <a:spcAft>
                <a:spcPts val="1200"/>
              </a:spcAft>
              <a:buNone/>
            </a:pPr>
            <a:r>
              <a:t/>
            </a:r>
            <a:endParaRPr sz="1330">
              <a:solidFill>
                <a:srgbClr val="695D46"/>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75ad5475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75ad5475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Llega un cliente y dice quiero invertir mi dinero en una cartera como la descrita, indiquenme la mejor forma de distribuir esa inversión para maximizar la ganancia y minimizar la volatilidad </a:t>
            </a:r>
            <a:endParaRPr/>
          </a:p>
          <a:p>
            <a:pPr indent="0" lvl="0" marL="0" rtl="0" algn="l">
              <a:spcBef>
                <a:spcPts val="0"/>
              </a:spcBef>
              <a:spcAft>
                <a:spcPts val="0"/>
              </a:spcAft>
              <a:buNone/>
            </a:pPr>
            <a:r>
              <a:rPr b="1" lang="es-419" sz="1500"/>
              <a:t>% es rentabilidad</a:t>
            </a:r>
            <a:endParaRPr b="1" sz="1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769fce8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769fce8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419"/>
              <a:t>Algoritmos </a:t>
            </a:r>
            <a:r>
              <a:rPr lang="es-419"/>
              <a:t>Genéticos</a:t>
            </a:r>
            <a:r>
              <a:rPr lang="es-419"/>
              <a:t> Vs. Algoritmos </a:t>
            </a:r>
            <a:r>
              <a:rPr lang="es-419"/>
              <a:t>Meméticos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419" sz="1600">
                <a:solidFill>
                  <a:srgbClr val="595959"/>
                </a:solidFill>
                <a:latin typeface="Lato"/>
                <a:ea typeface="Lato"/>
                <a:cs typeface="Lato"/>
                <a:sym typeface="Lato"/>
              </a:rPr>
              <a:t>Dojo 2: Computación bioinspirada aplicada en la banca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a:t>
            </a:r>
            <a:r>
              <a:rPr lang="es-419"/>
              <a:t>genético</a:t>
            </a:r>
            <a:r>
              <a:rPr lang="es-419"/>
              <a:t> - </a:t>
            </a:r>
            <a:r>
              <a:rPr lang="es-419"/>
              <a:t>Conclusiones</a:t>
            </a:r>
            <a:r>
              <a:rPr lang="es-419"/>
              <a:t> </a:t>
            </a:r>
            <a:endParaRPr/>
          </a:p>
          <a:p>
            <a:pPr indent="0" lvl="0" marL="0" rtl="0" algn="l">
              <a:lnSpc>
                <a:spcPct val="115000"/>
              </a:lnSpc>
              <a:spcBef>
                <a:spcPts val="1200"/>
              </a:spcBef>
              <a:spcAft>
                <a:spcPts val="0"/>
              </a:spcAft>
              <a:buNone/>
            </a:pPr>
            <a:r>
              <a:t/>
            </a:r>
            <a:endParaRPr sz="711"/>
          </a:p>
          <a:p>
            <a:pPr indent="0" lvl="0" marL="0" rtl="0" algn="l">
              <a:lnSpc>
                <a:spcPct val="115000"/>
              </a:lnSpc>
              <a:spcBef>
                <a:spcPts val="1200"/>
              </a:spcBef>
              <a:spcAft>
                <a:spcPts val="0"/>
              </a:spcAft>
              <a:buNone/>
            </a:pPr>
            <a:r>
              <a:rPr lang="es-419" sz="877">
                <a:solidFill>
                  <a:srgbClr val="000000"/>
                </a:solidFill>
                <a:latin typeface="Open Sans"/>
                <a:ea typeface="Open Sans"/>
                <a:cs typeface="Open Sans"/>
                <a:sym typeface="Open Sans"/>
              </a:rPr>
              <a:t>Algoritmo Genético:</a:t>
            </a:r>
            <a:endParaRPr sz="877">
              <a:solidFill>
                <a:srgbClr val="000000"/>
              </a:solidFill>
              <a:latin typeface="Open Sans"/>
              <a:ea typeface="Open Sans"/>
              <a:cs typeface="Open Sans"/>
              <a:sym typeface="Open Sans"/>
            </a:endParaRPr>
          </a:p>
          <a:p>
            <a:pPr indent="-278765" lvl="0" marL="457200" rtl="0" algn="l">
              <a:lnSpc>
                <a:spcPct val="115000"/>
              </a:lnSpc>
              <a:spcBef>
                <a:spcPts val="120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100 Iteraciones, 10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8.59</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Este escenario muestra un bajo rendimiento para ambos algoritmos. </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 Iteraciones, 10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8.47</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Aunque el número de iteraciones aumenta, la ganancia promedio disminuye ligeramente.</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900,000 Iteraciones, 10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10.11</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Este escenario muestra un aumento significativo en la ganancia promedio en comparación con los casos anteriores. </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10,000 Iteraciones, 10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10.9</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A pesar de tener un número menor de iteraciones que en el caso de 900,000, este escenario muestra una ganancia aún mayor. </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 Iteraciones, 100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11.61</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Aumentar el número de individuos en la población tiene un impacto positivo en el rendimiento del algoritmo genético. </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 Iteraciones, 1000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11.71</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Continuando con la tendencia anterior, un mayor número de individuos en la población conduce a un aumento adicional en la ganancia promedio. </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 Iteraciones, 10000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11.89</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Similar a los casos anteriores, un incremento en el número de individuos conlleva un aumento en la ganancia promedio. </a:t>
            </a:r>
            <a:endParaRPr b="0" sz="215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memético - Conclusiones </a:t>
            </a:r>
            <a:endParaRPr/>
          </a:p>
          <a:p>
            <a:pPr indent="0" lvl="0" marL="0" rtl="0" algn="l">
              <a:lnSpc>
                <a:spcPct val="115000"/>
              </a:lnSpc>
              <a:spcBef>
                <a:spcPts val="1200"/>
              </a:spcBef>
              <a:spcAft>
                <a:spcPts val="0"/>
              </a:spcAft>
              <a:buNone/>
            </a:pPr>
            <a:r>
              <a:t/>
            </a:r>
            <a:endParaRPr sz="711"/>
          </a:p>
          <a:p>
            <a:pPr indent="-278765" lvl="0" marL="457200" rtl="0" algn="l">
              <a:lnSpc>
                <a:spcPct val="115000"/>
              </a:lnSpc>
              <a:spcBef>
                <a:spcPts val="120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100 Iteraciones, 10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9.88</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El algoritmo memético muestra un mejor rendimiento en este escenario en comparación con el algoritmo genético. </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 Iteraciones, 10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10.1</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Similar al caso anterior, el algoritmo memético supera al algoritmo genético. </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900,000 Iteraciones, 10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9.75</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Aunque el algoritmo memético tiene un buen rendimiento en comparación con el algoritmo genético.</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10,000 Iteraciones, 10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9.58</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A pesar de tener un número menor de iteraciones que en el caso de 900,000, el algoritmo memético logra una ganancia promedio ligeramente superior en este escenario.</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 Iteraciones, 100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10.13</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Al igual que el algoritmo genético, el algoritmo memético mejora su rendimiento al aumentar el número de individuos en la población.</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 Iteraciones, 1000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10.5</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En comparación con el caso de 100 individuos en la población, el aumento en el número de individuos sigue resultando en una mejora de la ganancia promedio.</a:t>
            </a:r>
            <a:endParaRPr b="0" sz="877">
              <a:solidFill>
                <a:srgbClr val="000000"/>
              </a:solidFill>
              <a:latin typeface="Open Sans"/>
              <a:ea typeface="Open Sans"/>
              <a:cs typeface="Open Sans"/>
              <a:sym typeface="Open Sans"/>
            </a:endParaRPr>
          </a:p>
          <a:p>
            <a:pPr indent="-278765" lvl="0" marL="457200" rtl="0" algn="l">
              <a:lnSpc>
                <a:spcPct val="115000"/>
              </a:lnSpc>
              <a:spcBef>
                <a:spcPts val="0"/>
              </a:spcBef>
              <a:spcAft>
                <a:spcPts val="0"/>
              </a:spcAft>
              <a:buClr>
                <a:srgbClr val="000000"/>
              </a:buClr>
              <a:buSzPct val="100000"/>
              <a:buFont typeface="Open Sans"/>
              <a:buAutoNum type="arabicPeriod"/>
            </a:pPr>
            <a:r>
              <a:rPr lang="es-419" sz="877">
                <a:solidFill>
                  <a:srgbClr val="000000"/>
                </a:solidFill>
                <a:latin typeface="Open Sans"/>
                <a:ea typeface="Open Sans"/>
                <a:cs typeface="Open Sans"/>
                <a:sym typeface="Open Sans"/>
              </a:rPr>
              <a:t>900 Iteraciones, 10000 Individuos:</a:t>
            </a:r>
            <a:endParaRPr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Ganancia Promedio: 11.19</a:t>
            </a:r>
            <a:endParaRPr b="0" sz="877">
              <a:solidFill>
                <a:srgbClr val="000000"/>
              </a:solidFill>
              <a:latin typeface="Open Sans"/>
              <a:ea typeface="Open Sans"/>
              <a:cs typeface="Open Sans"/>
              <a:sym typeface="Open Sans"/>
            </a:endParaRPr>
          </a:p>
          <a:p>
            <a:pPr indent="-278765" lvl="1" marL="914400" rtl="0" algn="l">
              <a:lnSpc>
                <a:spcPct val="115000"/>
              </a:lnSpc>
              <a:spcBef>
                <a:spcPts val="0"/>
              </a:spcBef>
              <a:spcAft>
                <a:spcPts val="0"/>
              </a:spcAft>
              <a:buClr>
                <a:srgbClr val="000000"/>
              </a:buClr>
              <a:buSzPct val="100000"/>
              <a:buFont typeface="Open Sans"/>
              <a:buChar char="○"/>
            </a:pPr>
            <a:r>
              <a:rPr b="0" lang="es-419" sz="877">
                <a:solidFill>
                  <a:srgbClr val="000000"/>
                </a:solidFill>
                <a:latin typeface="Open Sans"/>
                <a:ea typeface="Open Sans"/>
                <a:cs typeface="Open Sans"/>
                <a:sym typeface="Open Sans"/>
              </a:rPr>
              <a:t>Similar al algoritmo genético, el algoritmo memético también muestra una ganancia promedio más alta con un mayor número de individuos, aunque el aumento es menos significativo.</a:t>
            </a:r>
            <a:endParaRPr b="0" sz="877">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Conclusiones generales</a:t>
            </a:r>
            <a:endParaRPr/>
          </a:p>
          <a:p>
            <a:pPr indent="0" lvl="0" marL="0" rtl="0" algn="l">
              <a:lnSpc>
                <a:spcPct val="115000"/>
              </a:lnSpc>
              <a:spcBef>
                <a:spcPts val="1200"/>
              </a:spcBef>
              <a:spcAft>
                <a:spcPts val="0"/>
              </a:spcAft>
              <a:buNone/>
            </a:pPr>
            <a:r>
              <a:t/>
            </a:r>
            <a:endParaRPr sz="711"/>
          </a:p>
          <a:p>
            <a:pPr indent="-316865" lvl="0" marL="457200" rtl="0" algn="l">
              <a:lnSpc>
                <a:spcPct val="115000"/>
              </a:lnSpc>
              <a:spcBef>
                <a:spcPts val="1200"/>
              </a:spcBef>
              <a:spcAft>
                <a:spcPts val="0"/>
              </a:spcAft>
              <a:buClr>
                <a:srgbClr val="000000"/>
              </a:buClr>
              <a:buSzPct val="100000"/>
              <a:buFont typeface="Open Sans"/>
              <a:buChar char="●"/>
            </a:pPr>
            <a:r>
              <a:rPr b="0" lang="es-419" sz="1544">
                <a:solidFill>
                  <a:srgbClr val="000000"/>
                </a:solidFill>
                <a:latin typeface="Open Sans"/>
                <a:ea typeface="Open Sans"/>
                <a:cs typeface="Open Sans"/>
                <a:sym typeface="Open Sans"/>
              </a:rPr>
              <a:t>El algoritmo memético </a:t>
            </a:r>
            <a:r>
              <a:rPr b="0" lang="es-419" sz="1544">
                <a:solidFill>
                  <a:srgbClr val="000000"/>
                </a:solidFill>
                <a:highlight>
                  <a:schemeClr val="dk1"/>
                </a:highlight>
                <a:latin typeface="Open Sans"/>
                <a:ea typeface="Open Sans"/>
                <a:cs typeface="Open Sans"/>
                <a:sym typeface="Open Sans"/>
              </a:rPr>
              <a:t>muestra un mejor rendimiento en varios escenarios en comparación con el algoritmo genético</a:t>
            </a:r>
            <a:r>
              <a:rPr b="0" lang="es-419" sz="1544">
                <a:solidFill>
                  <a:srgbClr val="000000"/>
                </a:solidFill>
                <a:latin typeface="Open Sans"/>
                <a:ea typeface="Open Sans"/>
                <a:cs typeface="Open Sans"/>
                <a:sym typeface="Open Sans"/>
              </a:rPr>
              <a:t>, especialmente en casos con menos iteraciones.</a:t>
            </a:r>
            <a:endParaRPr b="0" sz="1544">
              <a:solidFill>
                <a:srgbClr val="000000"/>
              </a:solidFill>
              <a:latin typeface="Open Sans"/>
              <a:ea typeface="Open Sans"/>
              <a:cs typeface="Open Sans"/>
              <a:sym typeface="Open Sans"/>
            </a:endParaRPr>
          </a:p>
          <a:p>
            <a:pPr indent="-316865" lvl="0" marL="457200" rtl="0" algn="l">
              <a:lnSpc>
                <a:spcPct val="115000"/>
              </a:lnSpc>
              <a:spcBef>
                <a:spcPts val="0"/>
              </a:spcBef>
              <a:spcAft>
                <a:spcPts val="0"/>
              </a:spcAft>
              <a:buClr>
                <a:srgbClr val="000000"/>
              </a:buClr>
              <a:buSzPct val="100000"/>
              <a:buFont typeface="Open Sans"/>
              <a:buChar char="●"/>
            </a:pPr>
            <a:r>
              <a:rPr b="0" lang="es-419" sz="1544">
                <a:solidFill>
                  <a:srgbClr val="000000"/>
                </a:solidFill>
                <a:latin typeface="Open Sans"/>
                <a:ea typeface="Open Sans"/>
                <a:cs typeface="Open Sans"/>
                <a:sym typeface="Open Sans"/>
              </a:rPr>
              <a:t>Aumentar el número de individuos en la población parece beneficiar tanto al algoritmo genético como al algoritmo memético, mejorando la diversidad de soluciones.</a:t>
            </a:r>
            <a:endParaRPr b="0" sz="1544">
              <a:solidFill>
                <a:srgbClr val="000000"/>
              </a:solidFill>
              <a:latin typeface="Open Sans"/>
              <a:ea typeface="Open Sans"/>
              <a:cs typeface="Open Sans"/>
              <a:sym typeface="Open Sans"/>
            </a:endParaRPr>
          </a:p>
          <a:p>
            <a:pPr indent="-316865" lvl="0" marL="457200" rtl="0" algn="l">
              <a:lnSpc>
                <a:spcPct val="115000"/>
              </a:lnSpc>
              <a:spcBef>
                <a:spcPts val="0"/>
              </a:spcBef>
              <a:spcAft>
                <a:spcPts val="0"/>
              </a:spcAft>
              <a:buClr>
                <a:srgbClr val="000000"/>
              </a:buClr>
              <a:buSzPct val="100000"/>
              <a:buFont typeface="Open Sans"/>
              <a:buChar char="●"/>
            </a:pPr>
            <a:r>
              <a:rPr b="0" lang="es-419" sz="1544">
                <a:solidFill>
                  <a:srgbClr val="000000"/>
                </a:solidFill>
                <a:latin typeface="Open Sans"/>
                <a:ea typeface="Open Sans"/>
                <a:cs typeface="Open Sans"/>
                <a:sym typeface="Open Sans"/>
              </a:rPr>
              <a:t>Los </a:t>
            </a:r>
            <a:r>
              <a:rPr b="0" lang="es-419" sz="1544">
                <a:solidFill>
                  <a:srgbClr val="000000"/>
                </a:solidFill>
                <a:highlight>
                  <a:schemeClr val="dk1"/>
                </a:highlight>
                <a:latin typeface="Open Sans"/>
                <a:ea typeface="Open Sans"/>
                <a:cs typeface="Open Sans"/>
                <a:sym typeface="Open Sans"/>
              </a:rPr>
              <a:t>resultados pueden variar dependiendo de la configuración de los operadores genéticos</a:t>
            </a:r>
            <a:r>
              <a:rPr b="0" lang="es-419" sz="1544">
                <a:solidFill>
                  <a:srgbClr val="000000"/>
                </a:solidFill>
                <a:latin typeface="Open Sans"/>
                <a:ea typeface="Open Sans"/>
                <a:cs typeface="Open Sans"/>
                <a:sym typeface="Open Sans"/>
              </a:rPr>
              <a:t>, la tasa de mutación y otros parámetros.</a:t>
            </a:r>
            <a:endParaRPr b="0" sz="1544">
              <a:solidFill>
                <a:srgbClr val="000000"/>
              </a:solidFill>
              <a:latin typeface="Open Sans"/>
              <a:ea typeface="Open Sans"/>
              <a:cs typeface="Open Sans"/>
              <a:sym typeface="Open Sans"/>
            </a:endParaRPr>
          </a:p>
          <a:p>
            <a:pPr indent="-316865" lvl="0" marL="457200" rtl="0" algn="l">
              <a:lnSpc>
                <a:spcPct val="115000"/>
              </a:lnSpc>
              <a:spcBef>
                <a:spcPts val="0"/>
              </a:spcBef>
              <a:spcAft>
                <a:spcPts val="0"/>
              </a:spcAft>
              <a:buClr>
                <a:srgbClr val="000000"/>
              </a:buClr>
              <a:buSzPct val="100000"/>
              <a:buFont typeface="Open Sans"/>
              <a:buChar char="●"/>
            </a:pPr>
            <a:r>
              <a:rPr b="0" lang="es-419" sz="1544">
                <a:solidFill>
                  <a:srgbClr val="000000"/>
                </a:solidFill>
                <a:latin typeface="Open Sans"/>
                <a:ea typeface="Open Sans"/>
                <a:cs typeface="Open Sans"/>
                <a:sym typeface="Open Sans"/>
              </a:rPr>
              <a:t>La elección entre algoritmo genético y memético puede depender de los recursos disponibles, la complejidad del problema y los objetivos específicos de optimización.</a:t>
            </a:r>
            <a:endParaRPr b="0" sz="1544">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a:t>
            </a:r>
            <a:r>
              <a:rPr lang="es-419"/>
              <a:t>genéticos</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5755" lvl="0" marL="457200" rtl="0" algn="l">
              <a:lnSpc>
                <a:spcPct val="105000"/>
              </a:lnSpc>
              <a:spcBef>
                <a:spcPts val="0"/>
              </a:spcBef>
              <a:spcAft>
                <a:spcPts val="0"/>
              </a:spcAft>
              <a:buSzPts val="1530"/>
              <a:buChar char="●"/>
            </a:pPr>
            <a:r>
              <a:rPr b="1" lang="es-419" sz="1530"/>
              <a:t>Población Inicial</a:t>
            </a:r>
            <a:endParaRPr b="1" sz="1530"/>
          </a:p>
          <a:p>
            <a:pPr indent="-325755" lvl="0" marL="457200" rtl="0" algn="l">
              <a:lnSpc>
                <a:spcPct val="105000"/>
              </a:lnSpc>
              <a:spcBef>
                <a:spcPts val="0"/>
              </a:spcBef>
              <a:spcAft>
                <a:spcPts val="0"/>
              </a:spcAft>
              <a:buSzPts val="1530"/>
              <a:buChar char="●"/>
            </a:pPr>
            <a:r>
              <a:rPr b="1" lang="es-419" sz="1530"/>
              <a:t>Selección</a:t>
            </a:r>
            <a:endParaRPr sz="1530"/>
          </a:p>
          <a:p>
            <a:pPr indent="-325755" lvl="0" marL="457200" rtl="0" algn="l">
              <a:lnSpc>
                <a:spcPct val="105000"/>
              </a:lnSpc>
              <a:spcBef>
                <a:spcPts val="0"/>
              </a:spcBef>
              <a:spcAft>
                <a:spcPts val="0"/>
              </a:spcAft>
              <a:buSzPts val="1530"/>
              <a:buChar char="●"/>
            </a:pPr>
            <a:r>
              <a:rPr b="1" lang="es-419" sz="1530"/>
              <a:t>Mutación</a:t>
            </a:r>
            <a:endParaRPr b="1" sz="1530"/>
          </a:p>
          <a:p>
            <a:pPr indent="-325755" lvl="0" marL="457200" rtl="0" algn="l">
              <a:lnSpc>
                <a:spcPct val="105000"/>
              </a:lnSpc>
              <a:spcBef>
                <a:spcPts val="0"/>
              </a:spcBef>
              <a:spcAft>
                <a:spcPts val="0"/>
              </a:spcAft>
              <a:buSzPts val="1530"/>
              <a:buChar char="●"/>
            </a:pPr>
            <a:r>
              <a:rPr b="1" lang="es-419" sz="1530"/>
              <a:t>Evaluación y Fitness</a:t>
            </a:r>
            <a:endParaRPr sz="1530"/>
          </a:p>
        </p:txBody>
      </p:sp>
      <p:pic>
        <p:nvPicPr>
          <p:cNvPr id="74" name="Google Shape;74;p14"/>
          <p:cNvPicPr preferRelativeResize="0"/>
          <p:nvPr/>
        </p:nvPicPr>
        <p:blipFill>
          <a:blip r:embed="rId3">
            <a:alphaModFix/>
          </a:blip>
          <a:stretch>
            <a:fillRect/>
          </a:stretch>
        </p:blipFill>
        <p:spPr>
          <a:xfrm>
            <a:off x="3405200" y="2155270"/>
            <a:ext cx="2103048" cy="1008210"/>
          </a:xfrm>
          <a:prstGeom prst="rect">
            <a:avLst/>
          </a:prstGeom>
          <a:noFill/>
          <a:ln>
            <a:noFill/>
          </a:ln>
        </p:spPr>
      </p:pic>
      <p:pic>
        <p:nvPicPr>
          <p:cNvPr id="75" name="Google Shape;75;p14"/>
          <p:cNvPicPr preferRelativeResize="0"/>
          <p:nvPr/>
        </p:nvPicPr>
        <p:blipFill>
          <a:blip r:embed="rId4">
            <a:alphaModFix/>
          </a:blip>
          <a:stretch>
            <a:fillRect/>
          </a:stretch>
        </p:blipFill>
        <p:spPr>
          <a:xfrm>
            <a:off x="7084437" y="2213650"/>
            <a:ext cx="1607437" cy="1008211"/>
          </a:xfrm>
          <a:prstGeom prst="rect">
            <a:avLst/>
          </a:prstGeom>
          <a:noFill/>
          <a:ln>
            <a:noFill/>
          </a:ln>
        </p:spPr>
      </p:pic>
      <p:pic>
        <p:nvPicPr>
          <p:cNvPr id="76" name="Google Shape;76;p14"/>
          <p:cNvPicPr preferRelativeResize="0"/>
          <p:nvPr/>
        </p:nvPicPr>
        <p:blipFill>
          <a:blip r:embed="rId5">
            <a:alphaModFix/>
          </a:blip>
          <a:stretch>
            <a:fillRect/>
          </a:stretch>
        </p:blipFill>
        <p:spPr>
          <a:xfrm>
            <a:off x="4185151" y="3722907"/>
            <a:ext cx="1607446" cy="838661"/>
          </a:xfrm>
          <a:prstGeom prst="rect">
            <a:avLst/>
          </a:prstGeom>
          <a:noFill/>
          <a:ln>
            <a:noFill/>
          </a:ln>
        </p:spPr>
      </p:pic>
      <p:pic>
        <p:nvPicPr>
          <p:cNvPr id="77" name="Google Shape;77;p14"/>
          <p:cNvPicPr preferRelativeResize="0"/>
          <p:nvPr/>
        </p:nvPicPr>
        <p:blipFill>
          <a:blip r:embed="rId6">
            <a:alphaModFix/>
          </a:blip>
          <a:stretch>
            <a:fillRect/>
          </a:stretch>
        </p:blipFill>
        <p:spPr>
          <a:xfrm>
            <a:off x="6222304" y="3557295"/>
            <a:ext cx="1383636" cy="11698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meméticos</a:t>
            </a:r>
            <a:endParaRPr/>
          </a:p>
        </p:txBody>
      </p:sp>
      <p:sp>
        <p:nvSpPr>
          <p:cNvPr id="83" name="Google Shape;83;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rgbClr val="000000"/>
              </a:buClr>
              <a:buSzPts val="1500"/>
              <a:buFont typeface="Arial"/>
              <a:buChar char="●"/>
            </a:pPr>
            <a:r>
              <a:rPr b="1" lang="es-419" sz="1500">
                <a:solidFill>
                  <a:srgbClr val="000000"/>
                </a:solidFill>
              </a:rPr>
              <a:t>Población Inicial</a:t>
            </a: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rPr>
              <a:t>Selección</a:t>
            </a:r>
            <a:endParaRPr b="1" sz="1500">
              <a:solidFill>
                <a:srgbClr val="000000"/>
              </a:solidFill>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rPr>
              <a:t>Mejora Local</a:t>
            </a: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rPr>
              <a:t>Componente Memético</a:t>
            </a: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rPr>
              <a:t>Adaptación Cultural</a:t>
            </a: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rPr>
              <a:t>Evaluación y Fitness</a:t>
            </a:r>
            <a:endParaRPr sz="1500">
              <a:solidFill>
                <a:srgbClr val="000000"/>
              </a:solidFill>
            </a:endParaRPr>
          </a:p>
          <a:p>
            <a:pPr indent="0" lvl="0" marL="914400" rtl="0" algn="l">
              <a:lnSpc>
                <a:spcPct val="105000"/>
              </a:lnSpc>
              <a:spcBef>
                <a:spcPts val="1200"/>
              </a:spcBef>
              <a:spcAft>
                <a:spcPts val="1200"/>
              </a:spcAft>
              <a:buNone/>
            </a:pPr>
            <a:r>
              <a:t/>
            </a:r>
            <a:endParaRPr sz="153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meméticos</a:t>
            </a:r>
            <a:endParaRPr/>
          </a:p>
        </p:txBody>
      </p:sp>
      <p:sp>
        <p:nvSpPr>
          <p:cNvPr id="89" name="Google Shape;89;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rgbClr val="000000"/>
              </a:buClr>
              <a:buSzPts val="1500"/>
              <a:buFont typeface="Arial"/>
              <a:buChar char="●"/>
            </a:pPr>
            <a:r>
              <a:rPr b="1" lang="es-419" sz="1500">
                <a:solidFill>
                  <a:srgbClr val="000000"/>
                </a:solidFill>
                <a:highlight>
                  <a:schemeClr val="dk1"/>
                </a:highlight>
              </a:rPr>
              <a:t>Población Inicial</a:t>
            </a:r>
            <a:endParaRPr sz="1500">
              <a:solidFill>
                <a:srgbClr val="000000"/>
              </a:solidFill>
              <a:highlight>
                <a:schemeClr val="dk1"/>
              </a:highlight>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highlight>
                  <a:schemeClr val="dk1"/>
                </a:highlight>
              </a:rPr>
              <a:t>Selección</a:t>
            </a:r>
            <a:endParaRPr b="1" sz="1500">
              <a:solidFill>
                <a:srgbClr val="000000"/>
              </a:solidFill>
              <a:highlight>
                <a:schemeClr val="dk1"/>
              </a:highlight>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rPr>
              <a:t>Mejora Local</a:t>
            </a: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rPr>
              <a:t>Componente Memético</a:t>
            </a: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rPr>
              <a:t>Adaptación Cultural</a:t>
            </a:r>
            <a:endParaRPr sz="1500">
              <a:solidFill>
                <a:srgbClr val="000000"/>
              </a:solidFill>
            </a:endParaRPr>
          </a:p>
          <a:p>
            <a:pPr indent="-323850" lvl="0" marL="457200" rtl="0" algn="l">
              <a:spcBef>
                <a:spcPts val="0"/>
              </a:spcBef>
              <a:spcAft>
                <a:spcPts val="0"/>
              </a:spcAft>
              <a:buClr>
                <a:srgbClr val="000000"/>
              </a:buClr>
              <a:buSzPts val="1500"/>
              <a:buFont typeface="Arial"/>
              <a:buChar char="●"/>
            </a:pPr>
            <a:r>
              <a:rPr b="1" lang="es-419" sz="1500">
                <a:solidFill>
                  <a:srgbClr val="000000"/>
                </a:solidFill>
                <a:highlight>
                  <a:schemeClr val="dk1"/>
                </a:highlight>
              </a:rPr>
              <a:t>Evaluación y Fitness</a:t>
            </a:r>
            <a:endParaRPr sz="1500">
              <a:solidFill>
                <a:srgbClr val="000000"/>
              </a:solidFill>
              <a:highlight>
                <a:schemeClr val="dk1"/>
              </a:highlight>
            </a:endParaRPr>
          </a:p>
          <a:p>
            <a:pPr indent="0" lvl="0" marL="914400" rtl="0" algn="l">
              <a:lnSpc>
                <a:spcPct val="105000"/>
              </a:lnSpc>
              <a:spcBef>
                <a:spcPts val="1200"/>
              </a:spcBef>
              <a:spcAft>
                <a:spcPts val="1200"/>
              </a:spcAft>
              <a:buNone/>
            </a:pPr>
            <a:r>
              <a:t/>
            </a:r>
            <a:endParaRPr sz="153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Síntesis</a:t>
            </a:r>
            <a:r>
              <a:rPr lang="es-419"/>
              <a:t> de la diferencia</a:t>
            </a:r>
            <a:endParaRPr/>
          </a:p>
        </p:txBody>
      </p:sp>
      <p:sp>
        <p:nvSpPr>
          <p:cNvPr id="95" name="Google Shape;95;p17"/>
          <p:cNvSpPr txBox="1"/>
          <p:nvPr>
            <p:ph idx="1" type="body"/>
          </p:nvPr>
        </p:nvSpPr>
        <p:spPr>
          <a:xfrm>
            <a:off x="311700" y="1788750"/>
            <a:ext cx="8520600" cy="1566000"/>
          </a:xfrm>
          <a:prstGeom prst="rect">
            <a:avLst/>
          </a:prstGeom>
        </p:spPr>
        <p:txBody>
          <a:bodyPr anchorCtr="0" anchor="t" bIns="91425" lIns="91425" spcFirstLastPara="1" rIns="91425" wrap="square" tIns="91425">
            <a:normAutofit fontScale="92500"/>
          </a:bodyPr>
          <a:lstStyle/>
          <a:p>
            <a:pPr indent="0" lvl="0" marL="0" rtl="0" algn="l">
              <a:spcBef>
                <a:spcPts val="1200"/>
              </a:spcBef>
              <a:spcAft>
                <a:spcPts val="0"/>
              </a:spcAft>
              <a:buNone/>
            </a:pPr>
            <a:r>
              <a:rPr lang="es-419" sz="1500">
                <a:solidFill>
                  <a:srgbClr val="000000"/>
                </a:solidFill>
                <a:highlight>
                  <a:schemeClr val="lt1"/>
                </a:highlight>
              </a:rPr>
              <a:t>En resumen, la principal diferencia entre los algoritmos genéticos y los algoritmos meméticos radica en la </a:t>
            </a:r>
            <a:r>
              <a:rPr lang="es-419" sz="1500">
                <a:solidFill>
                  <a:srgbClr val="000000"/>
                </a:solidFill>
                <a:highlight>
                  <a:schemeClr val="dk1"/>
                </a:highlight>
              </a:rPr>
              <a:t>incorporación de un componente memético</a:t>
            </a:r>
            <a:r>
              <a:rPr lang="es-419" sz="1500">
                <a:solidFill>
                  <a:srgbClr val="000000"/>
                </a:solidFill>
                <a:highlight>
                  <a:schemeClr val="lt1"/>
                </a:highlight>
              </a:rPr>
              <a:t> en estos últimos. Este componente permite la mejora local y la adaptación cultural de las soluciones candidatas, lo que puede resultar en una </a:t>
            </a:r>
            <a:r>
              <a:rPr lang="es-419" sz="1500">
                <a:solidFill>
                  <a:srgbClr val="000000"/>
                </a:solidFill>
                <a:highlight>
                  <a:schemeClr val="dk1"/>
                </a:highlight>
              </a:rPr>
              <a:t>convergencia más rápida y efectiva </a:t>
            </a:r>
            <a:r>
              <a:rPr lang="es-419" sz="1500">
                <a:solidFill>
                  <a:srgbClr val="000000"/>
                </a:solidFill>
                <a:highlight>
                  <a:schemeClr val="lt1"/>
                </a:highlight>
              </a:rPr>
              <a:t>hacia soluciones de alta calidad en ciertos tipos de problemas.</a:t>
            </a:r>
            <a:endParaRPr sz="1500">
              <a:solidFill>
                <a:srgbClr val="000000"/>
              </a:solidFill>
              <a:highlight>
                <a:schemeClr val="lt1"/>
              </a:highlight>
            </a:endParaRPr>
          </a:p>
          <a:p>
            <a:pPr indent="0" lvl="0" marL="914400" rtl="0" algn="l">
              <a:lnSpc>
                <a:spcPct val="105000"/>
              </a:lnSpc>
              <a:spcBef>
                <a:spcPts val="1200"/>
              </a:spcBef>
              <a:spcAft>
                <a:spcPts val="1200"/>
              </a:spcAft>
              <a:buNone/>
            </a:pPr>
            <a:r>
              <a:t/>
            </a:r>
            <a:endParaRPr sz="153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a:t>
            </a:r>
            <a:r>
              <a:rPr lang="es-419"/>
              <a:t>volución cultural</a:t>
            </a:r>
            <a:endParaRPr/>
          </a:p>
        </p:txBody>
      </p:sp>
      <p:pic>
        <p:nvPicPr>
          <p:cNvPr id="101" name="Google Shape;101;p18"/>
          <p:cNvPicPr preferRelativeResize="0"/>
          <p:nvPr/>
        </p:nvPicPr>
        <p:blipFill rotWithShape="1">
          <a:blip r:embed="rId3">
            <a:alphaModFix/>
          </a:blip>
          <a:srcRect b="0" l="0" r="39375" t="12134"/>
          <a:stretch/>
        </p:blipFill>
        <p:spPr>
          <a:xfrm>
            <a:off x="311700" y="1899000"/>
            <a:ext cx="3605600" cy="1819100"/>
          </a:xfrm>
          <a:prstGeom prst="rect">
            <a:avLst/>
          </a:prstGeom>
          <a:noFill/>
          <a:ln>
            <a:noFill/>
          </a:ln>
        </p:spPr>
      </p:pic>
      <p:pic>
        <p:nvPicPr>
          <p:cNvPr id="102" name="Google Shape;102;p18"/>
          <p:cNvPicPr preferRelativeResize="0"/>
          <p:nvPr/>
        </p:nvPicPr>
        <p:blipFill>
          <a:blip r:embed="rId4">
            <a:alphaModFix/>
          </a:blip>
          <a:stretch>
            <a:fillRect/>
          </a:stretch>
        </p:blipFill>
        <p:spPr>
          <a:xfrm>
            <a:off x="4572000" y="1213326"/>
            <a:ext cx="4108525" cy="3190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Ejemplo  de </a:t>
            </a:r>
            <a:r>
              <a:rPr lang="es-419"/>
              <a:t>Evolución cultural</a:t>
            </a:r>
            <a:endParaRPr/>
          </a:p>
        </p:txBody>
      </p:sp>
      <p:sp>
        <p:nvSpPr>
          <p:cNvPr id="108" name="Google Shape;108;p19"/>
          <p:cNvSpPr txBox="1"/>
          <p:nvPr/>
        </p:nvSpPr>
        <p:spPr>
          <a:xfrm>
            <a:off x="311800" y="1410675"/>
            <a:ext cx="8520600" cy="316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419" sz="1500">
                <a:latin typeface="Open Sans"/>
                <a:ea typeface="Open Sans"/>
                <a:cs typeface="Open Sans"/>
                <a:sym typeface="Open Sans"/>
              </a:rPr>
              <a:t>Taller de creación de historias con un grupo de amigos: </a:t>
            </a:r>
            <a:endParaRPr b="1" sz="1500">
              <a:latin typeface="Open Sans"/>
              <a:ea typeface="Open Sans"/>
              <a:cs typeface="Open Sans"/>
              <a:sym typeface="Open Sans"/>
            </a:endParaRPr>
          </a:p>
          <a:p>
            <a:pPr indent="0" lvl="0" marL="0" rtl="0" algn="l">
              <a:lnSpc>
                <a:spcPct val="150000"/>
              </a:lnSpc>
              <a:spcBef>
                <a:spcPts val="0"/>
              </a:spcBef>
              <a:spcAft>
                <a:spcPts val="0"/>
              </a:spcAft>
              <a:buNone/>
            </a:pPr>
            <a:r>
              <a:t/>
            </a:r>
            <a:endParaRPr b="1" sz="1500">
              <a:latin typeface="Open Sans"/>
              <a:ea typeface="Open Sans"/>
              <a:cs typeface="Open Sans"/>
              <a:sym typeface="Open Sans"/>
            </a:endParaRPr>
          </a:p>
          <a:p>
            <a:pPr indent="0" lvl="0" marL="0" rtl="0" algn="l">
              <a:lnSpc>
                <a:spcPct val="150000"/>
              </a:lnSpc>
              <a:spcBef>
                <a:spcPts val="0"/>
              </a:spcBef>
              <a:spcAft>
                <a:spcPts val="0"/>
              </a:spcAft>
              <a:buNone/>
            </a:pPr>
            <a:r>
              <a:t/>
            </a:r>
            <a:endParaRPr b="1" sz="1500">
              <a:latin typeface="Open Sans"/>
              <a:ea typeface="Open Sans"/>
              <a:cs typeface="Open Sans"/>
              <a:sym typeface="Open Sans"/>
            </a:endParaRPr>
          </a:p>
          <a:p>
            <a:pPr indent="0" lvl="0" marL="0" rtl="0" algn="ctr">
              <a:lnSpc>
                <a:spcPct val="150000"/>
              </a:lnSpc>
              <a:spcBef>
                <a:spcPts val="0"/>
              </a:spcBef>
              <a:spcAft>
                <a:spcPts val="0"/>
              </a:spcAft>
              <a:buNone/>
            </a:pPr>
            <a:r>
              <a:rPr b="1" lang="es-419" sz="2200">
                <a:highlight>
                  <a:schemeClr val="dk1"/>
                </a:highlight>
                <a:latin typeface="Open Sans"/>
                <a:ea typeface="Open Sans"/>
                <a:cs typeface="Open Sans"/>
                <a:sym typeface="Open Sans"/>
              </a:rPr>
              <a:t> "Había una vez un gato llamado Max."</a:t>
            </a:r>
            <a:endParaRPr b="1" sz="2200">
              <a:highlight>
                <a:schemeClr val="dk1"/>
              </a:highlight>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Memético - Problema financiero (Inversión de cartera)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sz="1933"/>
          </a:p>
        </p:txBody>
      </p:sp>
      <p:graphicFrame>
        <p:nvGraphicFramePr>
          <p:cNvPr id="114" name="Google Shape;114;p20"/>
          <p:cNvGraphicFramePr/>
          <p:nvPr/>
        </p:nvGraphicFramePr>
        <p:xfrm>
          <a:off x="952500" y="2391275"/>
          <a:ext cx="3000000" cy="3000000"/>
        </p:xfrm>
        <a:graphic>
          <a:graphicData uri="http://schemas.openxmlformats.org/drawingml/2006/table">
            <a:tbl>
              <a:tblPr>
                <a:noFill/>
                <a:tableStyleId>{20529158-8E6B-4788-9135-39E9B517BBA1}</a:tableStyleId>
              </a:tblPr>
              <a:tblGrid>
                <a:gridCol w="384525"/>
                <a:gridCol w="2284825"/>
                <a:gridCol w="2284825"/>
                <a:gridCol w="2284825"/>
              </a:tblGrid>
              <a:tr h="381000">
                <a:tc>
                  <a:txBody>
                    <a:bodyPr/>
                    <a:lstStyle/>
                    <a:p>
                      <a:pPr indent="0" lvl="0" marL="0" rtl="0" algn="l">
                        <a:spcBef>
                          <a:spcPts val="0"/>
                        </a:spcBef>
                        <a:spcAft>
                          <a:spcPts val="0"/>
                        </a:spcAft>
                        <a:buNone/>
                      </a:pPr>
                      <a:r>
                        <a:rPr lang="es-419"/>
                        <a:t>A</a:t>
                      </a:r>
                      <a:endParaRPr/>
                    </a:p>
                  </a:txBody>
                  <a:tcPr marT="91425" marB="91425" marR="91425" marL="91425"/>
                </a:tc>
                <a:tc>
                  <a:txBody>
                    <a:bodyPr/>
                    <a:lstStyle/>
                    <a:p>
                      <a:pPr indent="0" lvl="0" marL="0" rtl="0" algn="l">
                        <a:spcBef>
                          <a:spcPts val="0"/>
                        </a:spcBef>
                        <a:spcAft>
                          <a:spcPts val="0"/>
                        </a:spcAft>
                        <a:buNone/>
                      </a:pPr>
                      <a:r>
                        <a:rPr lang="es-419"/>
                        <a:t>Acciones</a:t>
                      </a:r>
                      <a:endParaRPr/>
                    </a:p>
                  </a:txBody>
                  <a:tcPr marT="91425" marB="91425" marR="91425" marL="91425"/>
                </a:tc>
                <a:tc>
                  <a:txBody>
                    <a:bodyPr/>
                    <a:lstStyle/>
                    <a:p>
                      <a:pPr indent="0" lvl="0" marL="0" rtl="0" algn="l">
                        <a:spcBef>
                          <a:spcPts val="0"/>
                        </a:spcBef>
                        <a:spcAft>
                          <a:spcPts val="0"/>
                        </a:spcAft>
                        <a:buNone/>
                      </a:pPr>
                      <a:r>
                        <a:rPr lang="es-419"/>
                        <a:t>10%</a:t>
                      </a:r>
                      <a:endParaRPr/>
                    </a:p>
                  </a:txBody>
                  <a:tcPr marT="91425" marB="91425" marR="91425" marL="91425"/>
                </a:tc>
                <a:tc>
                  <a:txBody>
                    <a:bodyPr/>
                    <a:lstStyle/>
                    <a:p>
                      <a:pPr indent="0" lvl="0" marL="0" rtl="0" algn="l">
                        <a:spcBef>
                          <a:spcPts val="0"/>
                        </a:spcBef>
                        <a:spcAft>
                          <a:spcPts val="0"/>
                        </a:spcAft>
                        <a:buNone/>
                      </a:pPr>
                      <a:r>
                        <a:rPr lang="es-419"/>
                        <a:t>$2’000.000</a:t>
                      </a:r>
                      <a:endParaRPr/>
                    </a:p>
                  </a:txBody>
                  <a:tcPr marT="91425" marB="91425" marR="91425" marL="91425"/>
                </a:tc>
              </a:tr>
              <a:tr h="381000">
                <a:tc>
                  <a:txBody>
                    <a:bodyPr/>
                    <a:lstStyle/>
                    <a:p>
                      <a:pPr indent="0" lvl="0" marL="0" rtl="0" algn="l">
                        <a:spcBef>
                          <a:spcPts val="0"/>
                        </a:spcBef>
                        <a:spcAft>
                          <a:spcPts val="0"/>
                        </a:spcAft>
                        <a:buNone/>
                      </a:pPr>
                      <a:r>
                        <a:rPr lang="es-419"/>
                        <a:t>B</a:t>
                      </a:r>
                      <a:endParaRPr/>
                    </a:p>
                  </a:txBody>
                  <a:tcPr marT="91425" marB="91425" marR="91425" marL="91425"/>
                </a:tc>
                <a:tc>
                  <a:txBody>
                    <a:bodyPr/>
                    <a:lstStyle/>
                    <a:p>
                      <a:pPr indent="0" lvl="0" marL="0" rtl="0" algn="l">
                        <a:spcBef>
                          <a:spcPts val="0"/>
                        </a:spcBef>
                        <a:spcAft>
                          <a:spcPts val="0"/>
                        </a:spcAft>
                        <a:buNone/>
                      </a:pPr>
                      <a:r>
                        <a:rPr lang="es-419"/>
                        <a:t>Bonos</a:t>
                      </a:r>
                      <a:endParaRPr/>
                    </a:p>
                  </a:txBody>
                  <a:tcPr marT="91425" marB="91425" marR="91425" marL="91425"/>
                </a:tc>
                <a:tc>
                  <a:txBody>
                    <a:bodyPr/>
                    <a:lstStyle/>
                    <a:p>
                      <a:pPr indent="0" lvl="0" marL="0" rtl="0" algn="l">
                        <a:spcBef>
                          <a:spcPts val="0"/>
                        </a:spcBef>
                        <a:spcAft>
                          <a:spcPts val="0"/>
                        </a:spcAft>
                        <a:buNone/>
                      </a:pPr>
                      <a:r>
                        <a:rPr lang="es-419"/>
                        <a:t>5%</a:t>
                      </a:r>
                      <a:endParaRPr/>
                    </a:p>
                  </a:txBody>
                  <a:tcPr marT="91425" marB="91425" marR="91425" marL="91425"/>
                </a:tc>
                <a:tc>
                  <a:txBody>
                    <a:bodyPr/>
                    <a:lstStyle/>
                    <a:p>
                      <a:pPr indent="0" lvl="0" marL="0" rtl="0" algn="l">
                        <a:spcBef>
                          <a:spcPts val="0"/>
                        </a:spcBef>
                        <a:spcAft>
                          <a:spcPts val="0"/>
                        </a:spcAft>
                        <a:buNone/>
                      </a:pPr>
                      <a:r>
                        <a:rPr lang="es-419"/>
                        <a:t>$2’000.000</a:t>
                      </a:r>
                      <a:endParaRPr/>
                    </a:p>
                  </a:txBody>
                  <a:tcPr marT="91425" marB="91425" marR="91425" marL="91425"/>
                </a:tc>
              </a:tr>
              <a:tr h="381000">
                <a:tc>
                  <a:txBody>
                    <a:bodyPr/>
                    <a:lstStyle/>
                    <a:p>
                      <a:pPr indent="0" lvl="0" marL="0" rtl="0" algn="l">
                        <a:spcBef>
                          <a:spcPts val="0"/>
                        </a:spcBef>
                        <a:spcAft>
                          <a:spcPts val="0"/>
                        </a:spcAft>
                        <a:buNone/>
                      </a:pPr>
                      <a:r>
                        <a:rPr lang="es-419"/>
                        <a:t>F</a:t>
                      </a:r>
                      <a:endParaRPr/>
                    </a:p>
                  </a:txBody>
                  <a:tcPr marT="91425" marB="91425" marR="91425" marL="91425"/>
                </a:tc>
                <a:tc>
                  <a:txBody>
                    <a:bodyPr/>
                    <a:lstStyle/>
                    <a:p>
                      <a:pPr indent="0" lvl="0" marL="0" rtl="0" algn="l">
                        <a:spcBef>
                          <a:spcPts val="0"/>
                        </a:spcBef>
                        <a:spcAft>
                          <a:spcPts val="0"/>
                        </a:spcAft>
                        <a:buNone/>
                      </a:pPr>
                      <a:r>
                        <a:rPr lang="es-419"/>
                        <a:t>Fondos de inversión</a:t>
                      </a:r>
                      <a:endParaRPr/>
                    </a:p>
                  </a:txBody>
                  <a:tcPr marT="91425" marB="91425" marR="91425" marL="91425"/>
                </a:tc>
                <a:tc>
                  <a:txBody>
                    <a:bodyPr/>
                    <a:lstStyle/>
                    <a:p>
                      <a:pPr indent="0" lvl="0" marL="0" rtl="0" algn="l">
                        <a:spcBef>
                          <a:spcPts val="0"/>
                        </a:spcBef>
                        <a:spcAft>
                          <a:spcPts val="0"/>
                        </a:spcAft>
                        <a:buNone/>
                      </a:pPr>
                      <a:r>
                        <a:rPr lang="es-419"/>
                        <a:t>8%</a:t>
                      </a:r>
                      <a:endParaRPr/>
                    </a:p>
                  </a:txBody>
                  <a:tcPr marT="91425" marB="91425" marR="91425" marL="91425"/>
                </a:tc>
                <a:tc>
                  <a:txBody>
                    <a:bodyPr/>
                    <a:lstStyle/>
                    <a:p>
                      <a:pPr indent="0" lvl="0" marL="0" rtl="0" algn="l">
                        <a:spcBef>
                          <a:spcPts val="0"/>
                        </a:spcBef>
                        <a:spcAft>
                          <a:spcPts val="0"/>
                        </a:spcAft>
                        <a:buNone/>
                      </a:pPr>
                      <a:r>
                        <a:rPr lang="es-419"/>
                        <a:t>$2’000.000</a:t>
                      </a:r>
                      <a:endParaRPr/>
                    </a:p>
                  </a:txBody>
                  <a:tcPr marT="91425" marB="91425" marR="91425" marL="91425"/>
                </a:tc>
              </a:tr>
              <a:tr h="381000">
                <a:tc>
                  <a:txBody>
                    <a:bodyPr/>
                    <a:lstStyle/>
                    <a:p>
                      <a:pPr indent="0" lvl="0" marL="0" rtl="0" algn="l">
                        <a:spcBef>
                          <a:spcPts val="0"/>
                        </a:spcBef>
                        <a:spcAft>
                          <a:spcPts val="0"/>
                        </a:spcAft>
                        <a:buNone/>
                      </a:pPr>
                      <a:r>
                        <a:rPr lang="es-419"/>
                        <a:t>O</a:t>
                      </a:r>
                      <a:endParaRPr/>
                    </a:p>
                  </a:txBody>
                  <a:tcPr marT="91425" marB="91425" marR="91425" marL="91425"/>
                </a:tc>
                <a:tc>
                  <a:txBody>
                    <a:bodyPr/>
                    <a:lstStyle/>
                    <a:p>
                      <a:pPr indent="0" lvl="0" marL="0" rtl="0" algn="l">
                        <a:spcBef>
                          <a:spcPts val="0"/>
                        </a:spcBef>
                        <a:spcAft>
                          <a:spcPts val="0"/>
                        </a:spcAft>
                        <a:buNone/>
                      </a:pPr>
                      <a:r>
                        <a:rPr lang="es-419"/>
                        <a:t>Oro</a:t>
                      </a:r>
                      <a:endParaRPr/>
                    </a:p>
                  </a:txBody>
                  <a:tcPr marT="91425" marB="91425" marR="91425" marL="91425"/>
                </a:tc>
                <a:tc>
                  <a:txBody>
                    <a:bodyPr/>
                    <a:lstStyle/>
                    <a:p>
                      <a:pPr indent="0" lvl="0" marL="0" rtl="0" algn="l">
                        <a:spcBef>
                          <a:spcPts val="0"/>
                        </a:spcBef>
                        <a:spcAft>
                          <a:spcPts val="0"/>
                        </a:spcAft>
                        <a:buNone/>
                      </a:pPr>
                      <a:r>
                        <a:rPr lang="es-419"/>
                        <a:t>7%</a:t>
                      </a:r>
                      <a:endParaRPr/>
                    </a:p>
                  </a:txBody>
                  <a:tcPr marT="91425" marB="91425" marR="91425" marL="91425"/>
                </a:tc>
                <a:tc>
                  <a:txBody>
                    <a:bodyPr/>
                    <a:lstStyle/>
                    <a:p>
                      <a:pPr indent="0" lvl="0" marL="0" rtl="0" algn="l">
                        <a:spcBef>
                          <a:spcPts val="0"/>
                        </a:spcBef>
                        <a:spcAft>
                          <a:spcPts val="0"/>
                        </a:spcAft>
                        <a:buNone/>
                      </a:pPr>
                      <a:r>
                        <a:rPr lang="es-419"/>
                        <a:t>$2’000.000</a:t>
                      </a:r>
                      <a:endParaRPr/>
                    </a:p>
                  </a:txBody>
                  <a:tcPr marT="91425" marB="91425" marR="91425" marL="91425"/>
                </a:tc>
              </a:tr>
              <a:tr h="381000">
                <a:tc>
                  <a:txBody>
                    <a:bodyPr/>
                    <a:lstStyle/>
                    <a:p>
                      <a:pPr indent="0" lvl="0" marL="0" rtl="0" algn="l">
                        <a:spcBef>
                          <a:spcPts val="0"/>
                        </a:spcBef>
                        <a:spcAft>
                          <a:spcPts val="0"/>
                        </a:spcAft>
                        <a:buNone/>
                      </a:pPr>
                      <a:r>
                        <a:rPr lang="es-419"/>
                        <a:t>R</a:t>
                      </a:r>
                      <a:endParaRPr/>
                    </a:p>
                  </a:txBody>
                  <a:tcPr marT="91425" marB="91425" marR="91425" marL="91425"/>
                </a:tc>
                <a:tc>
                  <a:txBody>
                    <a:bodyPr/>
                    <a:lstStyle/>
                    <a:p>
                      <a:pPr indent="0" lvl="0" marL="0" rtl="0" algn="l">
                        <a:spcBef>
                          <a:spcPts val="0"/>
                        </a:spcBef>
                        <a:spcAft>
                          <a:spcPts val="0"/>
                        </a:spcAft>
                        <a:buNone/>
                      </a:pPr>
                      <a:r>
                        <a:rPr lang="es-419"/>
                        <a:t>Finca raíz</a:t>
                      </a:r>
                      <a:endParaRPr/>
                    </a:p>
                  </a:txBody>
                  <a:tcPr marT="91425" marB="91425" marR="91425" marL="91425"/>
                </a:tc>
                <a:tc>
                  <a:txBody>
                    <a:bodyPr/>
                    <a:lstStyle/>
                    <a:p>
                      <a:pPr indent="0" lvl="0" marL="0" rtl="0" algn="l">
                        <a:spcBef>
                          <a:spcPts val="0"/>
                        </a:spcBef>
                        <a:spcAft>
                          <a:spcPts val="0"/>
                        </a:spcAft>
                        <a:buNone/>
                      </a:pPr>
                      <a:r>
                        <a:rPr lang="es-419"/>
                        <a:t>12%</a:t>
                      </a:r>
                      <a:endParaRPr/>
                    </a:p>
                  </a:txBody>
                  <a:tcPr marT="91425" marB="91425" marR="91425" marL="91425"/>
                </a:tc>
                <a:tc>
                  <a:txBody>
                    <a:bodyPr/>
                    <a:lstStyle/>
                    <a:p>
                      <a:pPr indent="0" lvl="0" marL="0" rtl="0" algn="l">
                        <a:spcBef>
                          <a:spcPts val="0"/>
                        </a:spcBef>
                        <a:spcAft>
                          <a:spcPts val="0"/>
                        </a:spcAft>
                        <a:buNone/>
                      </a:pPr>
                      <a:r>
                        <a:rPr lang="es-419"/>
                        <a:t>$2’000.000</a:t>
                      </a:r>
                      <a:endParaRPr/>
                    </a:p>
                  </a:txBody>
                  <a:tcPr marT="91425" marB="91425" marR="91425" marL="91425"/>
                </a:tc>
              </a:tr>
            </a:tbl>
          </a:graphicData>
        </a:graphic>
      </p:graphicFrame>
      <p:sp>
        <p:nvSpPr>
          <p:cNvPr id="115" name="Google Shape;115;p20"/>
          <p:cNvSpPr txBox="1"/>
          <p:nvPr/>
        </p:nvSpPr>
        <p:spPr>
          <a:xfrm>
            <a:off x="1189950" y="4561975"/>
            <a:ext cx="67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t>(0.10 * 2M) + (0.05 * 2M) + (0.08 * 2M) + (0.07 * 2M) + (0.12 * 2M) = 840.000 pesos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Algoritmos memético - Problema financiero (Inversión de cartera)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sz="1933"/>
          </a:p>
        </p:txBody>
      </p:sp>
      <p:graphicFrame>
        <p:nvGraphicFramePr>
          <p:cNvPr id="121" name="Google Shape;121;p21"/>
          <p:cNvGraphicFramePr/>
          <p:nvPr/>
        </p:nvGraphicFramePr>
        <p:xfrm>
          <a:off x="1345075" y="1662225"/>
          <a:ext cx="3000000" cy="3000000"/>
        </p:xfrm>
        <a:graphic>
          <a:graphicData uri="http://schemas.openxmlformats.org/drawingml/2006/table">
            <a:tbl>
              <a:tblPr>
                <a:noFill/>
                <a:tableStyleId>{D3147075-93AA-4D5C-A63F-32ACE9DD7DDC}</a:tableStyleId>
              </a:tblPr>
              <a:tblGrid>
                <a:gridCol w="1613475"/>
                <a:gridCol w="1214625"/>
                <a:gridCol w="1812875"/>
                <a:gridCol w="1812875"/>
              </a:tblGrid>
              <a:tr h="335550">
                <a:tc gridSpan="2">
                  <a:txBody>
                    <a:bodyPr/>
                    <a:lstStyle/>
                    <a:p>
                      <a:pPr indent="0" lvl="0" marL="0" rtl="0" algn="ctr">
                        <a:lnSpc>
                          <a:spcPct val="115000"/>
                        </a:lnSpc>
                        <a:spcBef>
                          <a:spcPts val="0"/>
                        </a:spcBef>
                        <a:spcAft>
                          <a:spcPts val="0"/>
                        </a:spcAft>
                        <a:buNone/>
                      </a:pPr>
                      <a:r>
                        <a:rPr lang="es-419" sz="1000">
                          <a:solidFill>
                            <a:srgbClr val="FFFFFF"/>
                          </a:solidFill>
                        </a:rPr>
                        <a:t>Configuración</a:t>
                      </a:r>
                      <a:endParaRPr sz="10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hMerge="1"/>
                <a:tc>
                  <a:txBody>
                    <a:bodyPr/>
                    <a:lstStyle/>
                    <a:p>
                      <a:pPr indent="0" lvl="0" marL="0" rtl="0" algn="ctr">
                        <a:lnSpc>
                          <a:spcPct val="115000"/>
                        </a:lnSpc>
                        <a:spcBef>
                          <a:spcPts val="0"/>
                        </a:spcBef>
                        <a:spcAft>
                          <a:spcPts val="0"/>
                        </a:spcAft>
                        <a:buNone/>
                      </a:pPr>
                      <a:r>
                        <a:rPr lang="es-419" sz="1000"/>
                        <a:t>AG</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AM</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5550">
                <a:tc>
                  <a:txBody>
                    <a:bodyPr/>
                    <a:lstStyle/>
                    <a:p>
                      <a:pPr indent="0" lvl="0" marL="0" rtl="0" algn="ctr">
                        <a:lnSpc>
                          <a:spcPct val="115000"/>
                        </a:lnSpc>
                        <a:spcBef>
                          <a:spcPts val="0"/>
                        </a:spcBef>
                        <a:spcAft>
                          <a:spcPts val="0"/>
                        </a:spcAft>
                        <a:buNone/>
                      </a:pPr>
                      <a:r>
                        <a:rPr lang="es-419" sz="1000">
                          <a:solidFill>
                            <a:srgbClr val="FFFFFF"/>
                          </a:solidFill>
                        </a:rPr>
                        <a:t>Iteraciones</a:t>
                      </a:r>
                      <a:endParaRPr sz="10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es-419" sz="1000">
                          <a:solidFill>
                            <a:srgbClr val="FFFFFF"/>
                          </a:solidFill>
                        </a:rPr>
                        <a:t>Individuos</a:t>
                      </a:r>
                      <a:endParaRPr sz="10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285F4"/>
                    </a:solidFill>
                  </a:tcPr>
                </a:tc>
                <a:tc>
                  <a:txBody>
                    <a:bodyPr/>
                    <a:lstStyle/>
                    <a:p>
                      <a:pPr indent="0" lvl="0" marL="0" rtl="0" algn="ctr">
                        <a:lnSpc>
                          <a:spcPct val="115000"/>
                        </a:lnSpc>
                        <a:spcBef>
                          <a:spcPts val="0"/>
                        </a:spcBef>
                        <a:spcAft>
                          <a:spcPts val="0"/>
                        </a:spcAft>
                        <a:buNone/>
                      </a:pPr>
                      <a:r>
                        <a:rPr lang="es-419" sz="1000">
                          <a:solidFill>
                            <a:srgbClr val="FFFFFF"/>
                          </a:solidFill>
                        </a:rPr>
                        <a:t>Ganancia</a:t>
                      </a:r>
                      <a:endParaRPr sz="10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ctr">
                        <a:lnSpc>
                          <a:spcPct val="115000"/>
                        </a:lnSpc>
                        <a:spcBef>
                          <a:spcPts val="0"/>
                        </a:spcBef>
                        <a:spcAft>
                          <a:spcPts val="0"/>
                        </a:spcAft>
                        <a:buNone/>
                      </a:pPr>
                      <a:r>
                        <a:rPr lang="es-419" sz="1000">
                          <a:solidFill>
                            <a:srgbClr val="FFFFFF"/>
                          </a:solidFill>
                        </a:rPr>
                        <a:t>Ganancia</a:t>
                      </a:r>
                      <a:endParaRPr sz="10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r>
              <a:tr h="335550">
                <a:tc>
                  <a:txBody>
                    <a:bodyPr/>
                    <a:lstStyle/>
                    <a:p>
                      <a:pPr indent="0" lvl="0" marL="0" rtl="0" algn="ctr">
                        <a:lnSpc>
                          <a:spcPct val="115000"/>
                        </a:lnSpc>
                        <a:spcBef>
                          <a:spcPts val="0"/>
                        </a:spcBef>
                        <a:spcAft>
                          <a:spcPts val="0"/>
                        </a:spcAft>
                        <a:buNone/>
                      </a:pPr>
                      <a:r>
                        <a:rPr lang="es-419" sz="1000"/>
                        <a:t>100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8.59</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highlight>
                            <a:schemeClr val="dk1"/>
                          </a:highlight>
                        </a:rPr>
                        <a:t>9.88</a:t>
                      </a:r>
                      <a:endParaRPr sz="1000">
                        <a:highlight>
                          <a:schemeClr val="dk1"/>
                        </a:high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5550">
                <a:tc>
                  <a:txBody>
                    <a:bodyPr/>
                    <a:lstStyle/>
                    <a:p>
                      <a:pPr indent="0" lvl="0" marL="0" rtl="0" algn="ctr">
                        <a:lnSpc>
                          <a:spcPct val="115000"/>
                        </a:lnSpc>
                        <a:spcBef>
                          <a:spcPts val="0"/>
                        </a:spcBef>
                        <a:spcAft>
                          <a:spcPts val="0"/>
                        </a:spcAft>
                        <a:buNone/>
                      </a:pPr>
                      <a:r>
                        <a:rPr lang="es-419" sz="1000"/>
                        <a:t>900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8.47</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highlight>
                            <a:schemeClr val="dk1"/>
                          </a:highlight>
                        </a:rPr>
                        <a:t>10.1</a:t>
                      </a:r>
                      <a:endParaRPr sz="1000">
                        <a:highlight>
                          <a:schemeClr val="dk1"/>
                        </a:high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5550">
                <a:tc>
                  <a:txBody>
                    <a:bodyPr/>
                    <a:lstStyle/>
                    <a:p>
                      <a:pPr indent="0" lvl="0" marL="0" rtl="0" algn="ctr">
                        <a:lnSpc>
                          <a:spcPct val="115000"/>
                        </a:lnSpc>
                        <a:spcBef>
                          <a:spcPts val="0"/>
                        </a:spcBef>
                        <a:spcAft>
                          <a:spcPts val="0"/>
                        </a:spcAft>
                        <a:buNone/>
                      </a:pPr>
                      <a:r>
                        <a:rPr lang="es-419" sz="1000"/>
                        <a:t>900000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highlight>
                            <a:schemeClr val="dk1"/>
                          </a:highlight>
                        </a:rPr>
                        <a:t>10.11</a:t>
                      </a:r>
                      <a:endParaRPr sz="1000">
                        <a:highlight>
                          <a:schemeClr val="dk1"/>
                        </a:high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9.75</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5550">
                <a:tc>
                  <a:txBody>
                    <a:bodyPr/>
                    <a:lstStyle/>
                    <a:p>
                      <a:pPr indent="0" lvl="0" marL="0" rtl="0" algn="ctr">
                        <a:lnSpc>
                          <a:spcPct val="115000"/>
                        </a:lnSpc>
                        <a:spcBef>
                          <a:spcPts val="0"/>
                        </a:spcBef>
                        <a:spcAft>
                          <a:spcPts val="0"/>
                        </a:spcAft>
                        <a:buNone/>
                      </a:pPr>
                      <a:r>
                        <a:rPr lang="es-419" sz="1000"/>
                        <a:t>10000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highlight>
                            <a:schemeClr val="dk1"/>
                          </a:highlight>
                        </a:rPr>
                        <a:t>10.9</a:t>
                      </a:r>
                      <a:endParaRPr sz="1000">
                        <a:highlight>
                          <a:schemeClr val="dk1"/>
                        </a:high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9.58</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5550">
                <a:tc>
                  <a:txBody>
                    <a:bodyPr/>
                    <a:lstStyle/>
                    <a:p>
                      <a:pPr indent="0" lvl="0" marL="0" rtl="0" algn="ctr">
                        <a:lnSpc>
                          <a:spcPct val="115000"/>
                        </a:lnSpc>
                        <a:spcBef>
                          <a:spcPts val="0"/>
                        </a:spcBef>
                        <a:spcAft>
                          <a:spcPts val="0"/>
                        </a:spcAft>
                        <a:buNone/>
                      </a:pPr>
                      <a:r>
                        <a:rPr lang="es-419" sz="1000"/>
                        <a:t>900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highlight>
                            <a:schemeClr val="dk1"/>
                          </a:highlight>
                        </a:rPr>
                        <a:t>11.61</a:t>
                      </a:r>
                      <a:endParaRPr sz="1000">
                        <a:highlight>
                          <a:schemeClr val="dk1"/>
                        </a:high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10.13</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5550">
                <a:tc>
                  <a:txBody>
                    <a:bodyPr/>
                    <a:lstStyle/>
                    <a:p>
                      <a:pPr indent="0" lvl="0" marL="0" rtl="0" algn="ctr">
                        <a:lnSpc>
                          <a:spcPct val="115000"/>
                        </a:lnSpc>
                        <a:spcBef>
                          <a:spcPts val="0"/>
                        </a:spcBef>
                        <a:spcAft>
                          <a:spcPts val="0"/>
                        </a:spcAft>
                        <a:buNone/>
                      </a:pPr>
                      <a:r>
                        <a:rPr lang="es-419" sz="1000"/>
                        <a:t>900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1000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highlight>
                            <a:schemeClr val="dk1"/>
                          </a:highlight>
                        </a:rPr>
                        <a:t>11.71</a:t>
                      </a:r>
                      <a:endParaRPr sz="1000">
                        <a:highlight>
                          <a:schemeClr val="dk1"/>
                        </a:high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10.5</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5550">
                <a:tc>
                  <a:txBody>
                    <a:bodyPr/>
                    <a:lstStyle/>
                    <a:p>
                      <a:pPr indent="0" lvl="0" marL="0" rtl="0" algn="ctr">
                        <a:lnSpc>
                          <a:spcPct val="115000"/>
                        </a:lnSpc>
                        <a:spcBef>
                          <a:spcPts val="0"/>
                        </a:spcBef>
                        <a:spcAft>
                          <a:spcPts val="0"/>
                        </a:spcAft>
                        <a:buNone/>
                      </a:pPr>
                      <a:r>
                        <a:rPr lang="es-419" sz="1000"/>
                        <a:t>900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10000</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highlight>
                            <a:schemeClr val="dk1"/>
                          </a:highlight>
                        </a:rPr>
                        <a:t>11.89</a:t>
                      </a:r>
                      <a:endParaRPr sz="1000">
                        <a:highlight>
                          <a:schemeClr val="dk1"/>
                        </a:highligh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419" sz="1000"/>
                        <a:t>11.19</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